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</p:sldMasterIdLst>
  <p:sldIdLst>
    <p:sldId id="263" r:id="rId11"/>
    <p:sldId id="256" r:id="rId12"/>
    <p:sldId id="261" r:id="rId13"/>
    <p:sldId id="262" r:id="rId14"/>
    <p:sldId id="264" r:id="rId15"/>
    <p:sldId id="265" r:id="rId16"/>
    <p:sldId id="266" r:id="rId17"/>
    <p:sldId id="268" r:id="rId18"/>
    <p:sldId id="269" r:id="rId19"/>
    <p:sldId id="277" r:id="rId20"/>
    <p:sldId id="303" r:id="rId21"/>
    <p:sldId id="278" r:id="rId22"/>
    <p:sldId id="279" r:id="rId23"/>
    <p:sldId id="283" r:id="rId24"/>
    <p:sldId id="282" r:id="rId25"/>
    <p:sldId id="284" r:id="rId26"/>
    <p:sldId id="285" r:id="rId27"/>
    <p:sldId id="289" r:id="rId28"/>
    <p:sldId id="286" r:id="rId29"/>
    <p:sldId id="290" r:id="rId30"/>
    <p:sldId id="288" r:id="rId31"/>
    <p:sldId id="292" r:id="rId32"/>
    <p:sldId id="287" r:id="rId33"/>
    <p:sldId id="281" r:id="rId34"/>
    <p:sldId id="291" r:id="rId35"/>
    <p:sldId id="293" r:id="rId36"/>
    <p:sldId id="299" r:id="rId37"/>
    <p:sldId id="302" r:id="rId38"/>
    <p:sldId id="298" r:id="rId39"/>
    <p:sldId id="300" r:id="rId40"/>
    <p:sldId id="30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A1E1AD72-7072-4EF2-810B-DF5AC71BA144}">
          <p14:sldIdLst>
            <p14:sldId id="263"/>
            <p14:sldId id="256"/>
            <p14:sldId id="261"/>
          </p14:sldIdLst>
        </p14:section>
        <p14:section name="1-Motivation" id="{FF86C36E-39F3-4898-8373-509ECCAB3196}">
          <p14:sldIdLst>
            <p14:sldId id="262"/>
            <p14:sldId id="264"/>
            <p14:sldId id="265"/>
            <p14:sldId id="266"/>
          </p14:sldIdLst>
        </p14:section>
        <p14:section name="2-Process" id="{7240740E-1C82-44AF-A6E8-96CAD9FBB473}">
          <p14:sldIdLst>
            <p14:sldId id="268"/>
            <p14:sldId id="269"/>
            <p14:sldId id="277"/>
            <p14:sldId id="303"/>
            <p14:sldId id="278"/>
            <p14:sldId id="279"/>
            <p14:sldId id="283"/>
            <p14:sldId id="282"/>
            <p14:sldId id="284"/>
            <p14:sldId id="285"/>
            <p14:sldId id="289"/>
            <p14:sldId id="286"/>
            <p14:sldId id="290"/>
            <p14:sldId id="288"/>
          </p14:sldIdLst>
        </p14:section>
        <p14:section name="3-Results" id="{E91CD60A-FC65-4C74-BE24-8A6A9FD467AA}">
          <p14:sldIdLst>
            <p14:sldId id="292"/>
            <p14:sldId id="287"/>
            <p14:sldId id="281"/>
            <p14:sldId id="291"/>
            <p14:sldId id="293"/>
            <p14:sldId id="299"/>
            <p14:sldId id="302"/>
            <p14:sldId id="298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66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  <a:alpha val="69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  <a:alpha val="89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残疾人</c:v>
                </c:pt>
                <c:pt idx="1">
                  <c:v>视力障碍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7000</c:v>
                </c:pt>
                <c:pt idx="1">
                  <c:v>1233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600" dirty="0"/>
              <a:t>满意度评分</a:t>
            </a:r>
            <a:r>
              <a:rPr lang="zh-CN" sz="1600" dirty="0" smtClean="0"/>
              <a:t>结果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Sheet1!$B$7:$B$8</c:f>
              <c:strCache>
                <c:ptCount val="2"/>
                <c:pt idx="0">
                  <c:v>1.满意度评分</c:v>
                </c:pt>
                <c:pt idx="1">
                  <c:v>数量</c:v>
                </c:pt>
              </c:strCache>
            </c:strRef>
          </c:tx>
          <c:spPr>
            <a:noFill/>
            <a:ln w="15875">
              <a:solidFill>
                <a:srgbClr val="66FFFF"/>
              </a:solidFill>
            </a:ln>
            <a:effectLst>
              <a:glow rad="889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cat>
            <c:strRef>
              <c:f>Sheet1!$A$9:$A$18</c:f>
              <c:strCache>
                <c:ptCount val="10"/>
                <c:pt idx="0">
                  <c:v>１</c:v>
                </c:pt>
                <c:pt idx="1">
                  <c:v>２</c:v>
                </c:pt>
                <c:pt idx="2">
                  <c:v>３</c:v>
                </c:pt>
                <c:pt idx="3">
                  <c:v>４</c:v>
                </c:pt>
                <c:pt idx="4">
                  <c:v>５</c:v>
                </c:pt>
                <c:pt idx="5">
                  <c:v>６</c:v>
                </c:pt>
                <c:pt idx="6">
                  <c:v>７</c:v>
                </c:pt>
                <c:pt idx="7">
                  <c:v>８</c:v>
                </c:pt>
                <c:pt idx="8">
                  <c:v>９</c:v>
                </c:pt>
                <c:pt idx="9">
                  <c:v>１０</c:v>
                </c:pt>
              </c:strCache>
            </c:strRef>
          </c:cat>
          <c:val>
            <c:numRef>
              <c:f>Sheet1!$B$9:$B$18</c:f>
              <c:numCache>
                <c:formatCode>General</c:formatCode>
                <c:ptCount val="10"/>
                <c:pt idx="0">
                  <c:v>14</c:v>
                </c:pt>
                <c:pt idx="1">
                  <c:v>19</c:v>
                </c:pt>
                <c:pt idx="2">
                  <c:v>38</c:v>
                </c:pt>
                <c:pt idx="3">
                  <c:v>51</c:v>
                </c:pt>
                <c:pt idx="4">
                  <c:v>82</c:v>
                </c:pt>
                <c:pt idx="5">
                  <c:v>72</c:v>
                </c:pt>
                <c:pt idx="6">
                  <c:v>48</c:v>
                </c:pt>
                <c:pt idx="7">
                  <c:v>36</c:v>
                </c:pt>
                <c:pt idx="8">
                  <c:v>41</c:v>
                </c:pt>
                <c:pt idx="9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07490688"/>
        <c:axId val="-1107499392"/>
      </c:barChart>
      <c:lineChart>
        <c:grouping val="standard"/>
        <c:varyColors val="0"/>
        <c:ser>
          <c:idx val="1"/>
          <c:order val="1"/>
          <c:tx>
            <c:strRef>
              <c:f>Sheet1!$C$7:$C$8</c:f>
              <c:strCache>
                <c:ptCount val="2"/>
                <c:pt idx="0">
                  <c:v>1.满意度评分</c:v>
                </c:pt>
                <c:pt idx="1">
                  <c:v>百分比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strRef>
              <c:f>Sheet1!$A$9:$A$18</c:f>
              <c:strCache>
                <c:ptCount val="10"/>
                <c:pt idx="0">
                  <c:v>１</c:v>
                </c:pt>
                <c:pt idx="1">
                  <c:v>２</c:v>
                </c:pt>
                <c:pt idx="2">
                  <c:v>３</c:v>
                </c:pt>
                <c:pt idx="3">
                  <c:v>４</c:v>
                </c:pt>
                <c:pt idx="4">
                  <c:v>５</c:v>
                </c:pt>
                <c:pt idx="5">
                  <c:v>６</c:v>
                </c:pt>
                <c:pt idx="6">
                  <c:v>７</c:v>
                </c:pt>
                <c:pt idx="7">
                  <c:v>８</c:v>
                </c:pt>
                <c:pt idx="8">
                  <c:v>９</c:v>
                </c:pt>
                <c:pt idx="9">
                  <c:v>１０</c:v>
                </c:pt>
              </c:strCache>
            </c:strRef>
          </c:cat>
          <c:val>
            <c:numRef>
              <c:f>Sheet1!$C$9:$C$18</c:f>
              <c:numCache>
                <c:formatCode>0.00%</c:formatCode>
                <c:ptCount val="10"/>
                <c:pt idx="0">
                  <c:v>3.3980582524271843E-2</c:v>
                </c:pt>
                <c:pt idx="1">
                  <c:v>4.6116504854368932E-2</c:v>
                </c:pt>
                <c:pt idx="2">
                  <c:v>9.2233009708737865E-2</c:v>
                </c:pt>
                <c:pt idx="3">
                  <c:v>0.12378640776699029</c:v>
                </c:pt>
                <c:pt idx="4">
                  <c:v>0.19902912621359223</c:v>
                </c:pt>
                <c:pt idx="5">
                  <c:v>0.17475728155339806</c:v>
                </c:pt>
                <c:pt idx="6">
                  <c:v>0.11650485436893204</c:v>
                </c:pt>
                <c:pt idx="7">
                  <c:v>8.7378640776699032E-2</c:v>
                </c:pt>
                <c:pt idx="8">
                  <c:v>9.9514563106796114E-2</c:v>
                </c:pt>
                <c:pt idx="9">
                  <c:v>2.6699029126213591E-2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44904096"/>
        <c:axId val="-1107498304"/>
      </c:lineChart>
      <c:catAx>
        <c:axId val="-110749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7499392"/>
        <c:crosses val="autoZero"/>
        <c:auto val="1"/>
        <c:lblAlgn val="ctr"/>
        <c:lblOffset val="100"/>
        <c:noMultiLvlLbl val="0"/>
      </c:catAx>
      <c:valAx>
        <c:axId val="-110749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en-US"/>
          </a:p>
        </c:txPr>
        <c:crossAx val="-1107490688"/>
        <c:crosses val="autoZero"/>
        <c:crossBetween val="between"/>
      </c:valAx>
      <c:valAx>
        <c:axId val="-1107498304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en-US"/>
          </a:p>
        </c:txPr>
        <c:crossAx val="-844904096"/>
        <c:crosses val="max"/>
        <c:crossBetween val="between"/>
      </c:valAx>
      <c:catAx>
        <c:axId val="-844904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1074983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>
                  <a:lumMod val="85000"/>
                </a:schemeClr>
              </a:solidFill>
              <a:latin typeface="+mn-ea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>
              <a:lumMod val="8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600" dirty="0"/>
              <a:t>改进选项</a:t>
            </a:r>
            <a:r>
              <a:rPr lang="zh-CN" sz="1600" dirty="0" smtClean="0"/>
              <a:t>分析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Sheet1!$B$26:$B$27</c:f>
              <c:strCache>
                <c:ptCount val="2"/>
                <c:pt idx="0">
                  <c:v>2.改进选项</c:v>
                </c:pt>
                <c:pt idx="1">
                  <c:v>数量</c:v>
                </c:pt>
              </c:strCache>
            </c:strRef>
          </c:tx>
          <c:spPr>
            <a:noFill/>
            <a:ln w="15875">
              <a:solidFill>
                <a:srgbClr val="66FFFF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cat>
            <c:strRef>
              <c:f>Sheet1!$A$28:$A$41</c:f>
              <c:strCache>
                <c:ptCount val="1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7">
                  <c:v>B1</c:v>
                </c:pt>
                <c:pt idx="8">
                  <c:v>B2</c:v>
                </c:pt>
                <c:pt idx="10">
                  <c:v>C1</c:v>
                </c:pt>
                <c:pt idx="11">
                  <c:v>C2</c:v>
                </c:pt>
                <c:pt idx="12">
                  <c:v>C3</c:v>
                </c:pt>
                <c:pt idx="13">
                  <c:v>C4</c:v>
                </c:pt>
              </c:strCache>
            </c:strRef>
          </c:cat>
          <c:val>
            <c:numRef>
              <c:f>Sheet1!$B$28:$B$41</c:f>
              <c:numCache>
                <c:formatCode>General</c:formatCode>
                <c:ptCount val="14"/>
                <c:pt idx="0">
                  <c:v>37</c:v>
                </c:pt>
                <c:pt idx="1">
                  <c:v>375</c:v>
                </c:pt>
                <c:pt idx="2">
                  <c:v>212</c:v>
                </c:pt>
                <c:pt idx="3">
                  <c:v>200</c:v>
                </c:pt>
                <c:pt idx="4">
                  <c:v>12</c:v>
                </c:pt>
                <c:pt idx="5">
                  <c:v>400</c:v>
                </c:pt>
                <c:pt idx="7">
                  <c:v>317</c:v>
                </c:pt>
                <c:pt idx="8">
                  <c:v>95</c:v>
                </c:pt>
                <c:pt idx="10">
                  <c:v>35</c:v>
                </c:pt>
                <c:pt idx="11">
                  <c:v>377</c:v>
                </c:pt>
                <c:pt idx="12">
                  <c:v>114</c:v>
                </c:pt>
                <c:pt idx="13">
                  <c:v>298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5"/>
        <c:overlap val="-27"/>
        <c:axId val="-844908448"/>
        <c:axId val="-844901376"/>
      </c:barChart>
      <c:lineChart>
        <c:grouping val="standard"/>
        <c:varyColors val="0"/>
        <c:ser>
          <c:idx val="1"/>
          <c:order val="1"/>
          <c:tx>
            <c:strRef>
              <c:f>Sheet1!$C$26:$C$27</c:f>
              <c:strCache>
                <c:ptCount val="2"/>
                <c:pt idx="0">
                  <c:v>2.改进选项</c:v>
                </c:pt>
                <c:pt idx="1">
                  <c:v>百分比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>
              <a:glow rad="889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strRef>
              <c:f>Sheet1!$A$28:$A$41</c:f>
              <c:strCache>
                <c:ptCount val="1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7">
                  <c:v>B1</c:v>
                </c:pt>
                <c:pt idx="8">
                  <c:v>B2</c:v>
                </c:pt>
                <c:pt idx="10">
                  <c:v>C1</c:v>
                </c:pt>
                <c:pt idx="11">
                  <c:v>C2</c:v>
                </c:pt>
                <c:pt idx="12">
                  <c:v>C3</c:v>
                </c:pt>
                <c:pt idx="13">
                  <c:v>C4</c:v>
                </c:pt>
              </c:strCache>
            </c:strRef>
          </c:cat>
          <c:val>
            <c:numRef>
              <c:f>Sheet1!$C$28:$C$41</c:f>
              <c:numCache>
                <c:formatCode>0.00%</c:formatCode>
                <c:ptCount val="14"/>
                <c:pt idx="0">
                  <c:v>8.9805825242718448E-2</c:v>
                </c:pt>
                <c:pt idx="1">
                  <c:v>0.63884156729131181</c:v>
                </c:pt>
                <c:pt idx="2">
                  <c:v>0.5145631067961165</c:v>
                </c:pt>
                <c:pt idx="3">
                  <c:v>0.94339622641509435</c:v>
                </c:pt>
                <c:pt idx="4">
                  <c:v>2.9126213592233011E-2</c:v>
                </c:pt>
                <c:pt idx="5">
                  <c:v>0.970873786407767</c:v>
                </c:pt>
                <c:pt idx="7">
                  <c:v>0.76941747572815533</c:v>
                </c:pt>
                <c:pt idx="8">
                  <c:v>0.23058252427184467</c:v>
                </c:pt>
                <c:pt idx="10">
                  <c:v>8.4951456310679616E-2</c:v>
                </c:pt>
                <c:pt idx="11">
                  <c:v>0.76782077393075354</c:v>
                </c:pt>
                <c:pt idx="12">
                  <c:v>0.27669902912621358</c:v>
                </c:pt>
                <c:pt idx="13">
                  <c:v>0.72330097087378642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17250528"/>
        <c:axId val="-1156222992"/>
      </c:lineChart>
      <c:catAx>
        <c:axId val="-84490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4901376"/>
        <c:crosses val="autoZero"/>
        <c:auto val="1"/>
        <c:lblAlgn val="ctr"/>
        <c:lblOffset val="100"/>
        <c:noMultiLvlLbl val="0"/>
      </c:catAx>
      <c:valAx>
        <c:axId val="-84490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en-US"/>
          </a:p>
        </c:txPr>
        <c:crossAx val="-844908448"/>
        <c:crosses val="autoZero"/>
        <c:crossBetween val="between"/>
      </c:valAx>
      <c:valAx>
        <c:axId val="-1156222992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en-US"/>
          </a:p>
        </c:txPr>
        <c:crossAx val="-717250528"/>
        <c:crosses val="max"/>
        <c:crossBetween val="between"/>
      </c:valAx>
      <c:catAx>
        <c:axId val="-717250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15622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>
                  <a:lumMod val="85000"/>
                </a:schemeClr>
              </a:solidFill>
              <a:latin typeface="+mn-ea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>
              <a:lumMod val="8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b="1"/>
              <a:t>满意度评分结果</a:t>
            </a:r>
          </a:p>
        </c:rich>
      </c:tx>
      <c:layout>
        <c:manualLayout>
          <c:xMode val="edge"/>
          <c:yMode val="edge"/>
          <c:x val="0.35495709312931628"/>
          <c:y val="3.4408602150537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Sheet1!$C$8</c:f>
              <c:strCache>
                <c:ptCount val="1"/>
                <c:pt idx="0">
                  <c:v>百分比</c:v>
                </c:pt>
              </c:strCache>
            </c:strRef>
          </c:tx>
          <c:spPr>
            <a:noFill/>
            <a:ln w="22225">
              <a:solidFill>
                <a:srgbClr val="66FFFF"/>
              </a:solidFill>
            </a:ln>
            <a:effectLst>
              <a:glow rad="889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Pt>
            <c:idx val="6"/>
            <c:invertIfNegative val="0"/>
            <c:bubble3D val="0"/>
            <c:spPr>
              <a:noFill/>
              <a:ln w="22225">
                <a:solidFill>
                  <a:srgbClr val="66FFFF"/>
                </a:solidFill>
              </a:ln>
              <a:effectLst>
                <a:glow rad="88900">
                  <a:schemeClr val="accent1">
                    <a:satMod val="175000"/>
                    <a:alpha val="40000"/>
                  </a:schemeClr>
                </a:glow>
              </a:effectLst>
            </c:spPr>
          </c:dPt>
          <c:cat>
            <c:multiLvlStrRef>
              <c:f>Sheet1!$A$9:$B$18</c:f>
              <c:multiLvlStrCache>
                <c:ptCount val="10"/>
                <c:lvl>
                  <c:pt idx="0">
                    <c:v>１７</c:v>
                  </c:pt>
                  <c:pt idx="1">
                    <c:v>２１</c:v>
                  </c:pt>
                  <c:pt idx="2">
                    <c:v>３４</c:v>
                  </c:pt>
                  <c:pt idx="3">
                    <c:v>５３</c:v>
                  </c:pt>
                  <c:pt idx="4">
                    <c:v>１４７</c:v>
                  </c:pt>
                  <c:pt idx="5">
                    <c:v>６９</c:v>
                  </c:pt>
                  <c:pt idx="6">
                    <c:v>２８１</c:v>
                  </c:pt>
                  <c:pt idx="7">
                    <c:v>２１５</c:v>
                  </c:pt>
                  <c:pt idx="8">
                    <c:v>１７３</c:v>
                  </c:pt>
                  <c:pt idx="9">
                    <c:v>７７</c:v>
                  </c:pt>
                </c:lvl>
                <c:lvl>
                  <c:pt idx="0">
                    <c:v>１</c:v>
                  </c:pt>
                  <c:pt idx="1">
                    <c:v>２</c:v>
                  </c:pt>
                  <c:pt idx="2">
                    <c:v>３</c:v>
                  </c:pt>
                  <c:pt idx="3">
                    <c:v>４</c:v>
                  </c:pt>
                  <c:pt idx="4">
                    <c:v>５</c:v>
                  </c:pt>
                  <c:pt idx="5">
                    <c:v>６</c:v>
                  </c:pt>
                  <c:pt idx="6">
                    <c:v>７</c:v>
                  </c:pt>
                  <c:pt idx="7">
                    <c:v>８</c:v>
                  </c:pt>
                  <c:pt idx="8">
                    <c:v>９</c:v>
                  </c:pt>
                  <c:pt idx="9">
                    <c:v>１０</c:v>
                  </c:pt>
                </c:lvl>
              </c:multiLvlStrCache>
            </c:multiLvlStrRef>
          </c:cat>
          <c:val>
            <c:numRef>
              <c:f>Sheet1!$C$9:$C$18</c:f>
              <c:numCache>
                <c:formatCode>0.00%</c:formatCode>
                <c:ptCount val="10"/>
                <c:pt idx="0">
                  <c:v>1.949E-2</c:v>
                </c:pt>
                <c:pt idx="1">
                  <c:v>2.4E-2</c:v>
                </c:pt>
                <c:pt idx="2">
                  <c:v>3.8990799999999999E-2</c:v>
                </c:pt>
                <c:pt idx="3">
                  <c:v>6.0699999999999997E-2</c:v>
                </c:pt>
                <c:pt idx="4">
                  <c:v>0.16850000000000001</c:v>
                </c:pt>
                <c:pt idx="5">
                  <c:v>7.9119999999999996E-2</c:v>
                </c:pt>
                <c:pt idx="6">
                  <c:v>0.32219999999999999</c:v>
                </c:pt>
                <c:pt idx="7">
                  <c:v>0.2465</c:v>
                </c:pt>
                <c:pt idx="8">
                  <c:v>0.1983</c:v>
                </c:pt>
                <c:pt idx="9">
                  <c:v>8.8300000000000003E-2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17248896"/>
        <c:axId val="-717245088"/>
      </c:barChart>
      <c:catAx>
        <c:axId val="-71724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7245088"/>
        <c:crosses val="autoZero"/>
        <c:auto val="1"/>
        <c:lblAlgn val="ctr"/>
        <c:lblOffset val="100"/>
        <c:noMultiLvlLbl val="0"/>
      </c:catAx>
      <c:valAx>
        <c:axId val="-71724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7248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b="1" dirty="0"/>
              <a:t>选项</a:t>
            </a:r>
            <a:r>
              <a:rPr lang="zh-CN" b="1" dirty="0" smtClean="0"/>
              <a:t>分析</a:t>
            </a:r>
            <a:endParaRPr lang="en-US" altLang="zh-CN" b="1" dirty="0" smtClean="0"/>
          </a:p>
          <a:p>
            <a:pPr>
              <a:defRPr b="1"/>
            </a:pPr>
            <a:endParaRPr lang="zh-CN" b="1" dirty="0"/>
          </a:p>
        </c:rich>
      </c:tx>
      <c:layout>
        <c:manualLayout>
          <c:xMode val="edge"/>
          <c:yMode val="edge"/>
          <c:x val="0.4119415292066593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1495363701206983E-2"/>
          <c:y val="0.10641627543035993"/>
          <c:w val="0.77832058292891004"/>
          <c:h val="0.773413182507116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Sheet1!$B$26:$B$27</c:f>
              <c:strCache>
                <c:ptCount val="2"/>
                <c:pt idx="0">
                  <c:v>2.改进选项</c:v>
                </c:pt>
                <c:pt idx="1">
                  <c:v>数量</c:v>
                </c:pt>
              </c:strCache>
            </c:strRef>
          </c:tx>
          <c:spPr>
            <a:noFill/>
            <a:ln w="12700">
              <a:solidFill>
                <a:srgbClr val="66FFFF"/>
              </a:solidFill>
            </a:ln>
            <a:effectLst>
              <a:glow rad="889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Pt>
            <c:idx val="3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13"/>
            <c:invertIfNegative val="0"/>
            <c:bubble3D val="0"/>
          </c:dPt>
          <c:dPt>
            <c:idx val="20"/>
            <c:invertIfNegative val="0"/>
            <c:bubble3D val="0"/>
          </c:dPt>
          <c:cat>
            <c:strRef>
              <c:f>Sheet1!$A$28:$A$49</c:f>
              <c:strCache>
                <c:ptCount val="22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7">
                  <c:v>B1</c:v>
                </c:pt>
                <c:pt idx="8">
                  <c:v>B2</c:v>
                </c:pt>
                <c:pt idx="10">
                  <c:v>C1</c:v>
                </c:pt>
                <c:pt idx="11">
                  <c:v>C2</c:v>
                </c:pt>
                <c:pt idx="12">
                  <c:v>C3</c:v>
                </c:pt>
                <c:pt idx="13">
                  <c:v>C4</c:v>
                </c:pt>
                <c:pt idx="14">
                  <c:v>C5</c:v>
                </c:pt>
                <c:pt idx="15">
                  <c:v>C6</c:v>
                </c:pt>
                <c:pt idx="16">
                  <c:v>C7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</c:strCache>
            </c:strRef>
          </c:cat>
          <c:val>
            <c:numRef>
              <c:f>Sheet1!$B$28:$B$49</c:f>
              <c:numCache>
                <c:formatCode>General</c:formatCode>
                <c:ptCount val="22"/>
                <c:pt idx="0">
                  <c:v>561</c:v>
                </c:pt>
                <c:pt idx="1">
                  <c:v>311</c:v>
                </c:pt>
                <c:pt idx="2">
                  <c:v>94</c:v>
                </c:pt>
                <c:pt idx="3">
                  <c:v>763</c:v>
                </c:pt>
                <c:pt idx="4">
                  <c:v>677</c:v>
                </c:pt>
                <c:pt idx="5">
                  <c:v>152</c:v>
                </c:pt>
                <c:pt idx="7">
                  <c:v>793</c:v>
                </c:pt>
                <c:pt idx="8">
                  <c:v>79</c:v>
                </c:pt>
                <c:pt idx="10">
                  <c:v>53</c:v>
                </c:pt>
                <c:pt idx="11">
                  <c:v>221</c:v>
                </c:pt>
                <c:pt idx="12">
                  <c:v>112</c:v>
                </c:pt>
                <c:pt idx="13">
                  <c:v>237</c:v>
                </c:pt>
                <c:pt idx="14">
                  <c:v>29</c:v>
                </c:pt>
                <c:pt idx="15">
                  <c:v>194</c:v>
                </c:pt>
                <c:pt idx="16">
                  <c:v>26</c:v>
                </c:pt>
                <c:pt idx="18">
                  <c:v>537</c:v>
                </c:pt>
                <c:pt idx="19">
                  <c:v>335</c:v>
                </c:pt>
                <c:pt idx="20">
                  <c:v>714</c:v>
                </c:pt>
                <c:pt idx="21">
                  <c:v>158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-717254336"/>
        <c:axId val="-717241824"/>
      </c:barChart>
      <c:lineChart>
        <c:grouping val="standard"/>
        <c:varyColors val="0"/>
        <c:ser>
          <c:idx val="1"/>
          <c:order val="1"/>
          <c:tx>
            <c:strRef>
              <c:f>Sheet1!$C$26:$C$27</c:f>
              <c:strCache>
                <c:ptCount val="2"/>
                <c:pt idx="0">
                  <c:v>2.改进选项</c:v>
                </c:pt>
                <c:pt idx="1">
                  <c:v>百分比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>
              <a:glow rad="889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cat>
            <c:strRef>
              <c:f>Sheet1!$A$28:$A$49</c:f>
              <c:strCache>
                <c:ptCount val="22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7">
                  <c:v>B1</c:v>
                </c:pt>
                <c:pt idx="8">
                  <c:v>B2</c:v>
                </c:pt>
                <c:pt idx="10">
                  <c:v>C1</c:v>
                </c:pt>
                <c:pt idx="11">
                  <c:v>C2</c:v>
                </c:pt>
                <c:pt idx="12">
                  <c:v>C3</c:v>
                </c:pt>
                <c:pt idx="13">
                  <c:v>C4</c:v>
                </c:pt>
                <c:pt idx="14">
                  <c:v>C5</c:v>
                </c:pt>
                <c:pt idx="15">
                  <c:v>C6</c:v>
                </c:pt>
                <c:pt idx="16">
                  <c:v>C7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</c:strCache>
            </c:strRef>
          </c:cat>
          <c:val>
            <c:numRef>
              <c:f>Sheet1!$C$28:$C$49</c:f>
              <c:numCache>
                <c:formatCode>0.00%</c:formatCode>
                <c:ptCount val="22"/>
                <c:pt idx="0">
                  <c:v>0.64329999999999998</c:v>
                </c:pt>
                <c:pt idx="1">
                  <c:v>0.35659999999999997</c:v>
                </c:pt>
                <c:pt idx="2">
                  <c:v>0.10970000000000001</c:v>
                </c:pt>
                <c:pt idx="3">
                  <c:v>0.89029999999999998</c:v>
                </c:pt>
                <c:pt idx="4">
                  <c:v>0.81659999999999999</c:v>
                </c:pt>
                <c:pt idx="5">
                  <c:v>0.18329999999999999</c:v>
                </c:pt>
                <c:pt idx="7">
                  <c:v>0.90939999999999999</c:v>
                </c:pt>
                <c:pt idx="8">
                  <c:v>9.06E-2</c:v>
                </c:pt>
                <c:pt idx="10">
                  <c:v>6.0699999999999997E-2</c:v>
                </c:pt>
                <c:pt idx="11">
                  <c:v>0.25340000000000001</c:v>
                </c:pt>
                <c:pt idx="12">
                  <c:v>0.12839999999999999</c:v>
                </c:pt>
                <c:pt idx="13">
                  <c:v>0.2717</c:v>
                </c:pt>
                <c:pt idx="14">
                  <c:v>3.32E-2</c:v>
                </c:pt>
                <c:pt idx="15">
                  <c:v>0.22239999999999999</c:v>
                </c:pt>
                <c:pt idx="16">
                  <c:v>2.98E-2</c:v>
                </c:pt>
                <c:pt idx="18">
                  <c:v>0.61580000000000001</c:v>
                </c:pt>
                <c:pt idx="19">
                  <c:v>0.3841</c:v>
                </c:pt>
                <c:pt idx="20">
                  <c:v>0.81879999999999997</c:v>
                </c:pt>
                <c:pt idx="21">
                  <c:v>0.18110000000000001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17251072"/>
        <c:axId val="-717253792"/>
      </c:lineChart>
      <c:catAx>
        <c:axId val="-71725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7241824"/>
        <c:crosses val="autoZero"/>
        <c:auto val="1"/>
        <c:lblAlgn val="ctr"/>
        <c:lblOffset val="100"/>
        <c:noMultiLvlLbl val="0"/>
      </c:catAx>
      <c:valAx>
        <c:axId val="-7172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7254336"/>
        <c:crosses val="autoZero"/>
        <c:crossBetween val="between"/>
      </c:valAx>
      <c:valAx>
        <c:axId val="-717253792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7251072"/>
        <c:crosses val="max"/>
        <c:crossBetween val="between"/>
      </c:valAx>
      <c:catAx>
        <c:axId val="-717251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717253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3D3934-3526-4A2E-BD66-7535A131AB55}" type="doc">
      <dgm:prSet loTypeId="urn:microsoft.com/office/officeart/2005/8/layout/cycle1" loCatId="cycle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F5633FD-B20B-4843-A030-7A8BF68B8561}">
      <dgm:prSet phldrT="[文本]" custT="1"/>
      <dgm:spPr/>
      <dgm:t>
        <a:bodyPr/>
        <a:lstStyle/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获取</a:t>
          </a:r>
          <a:endParaRPr lang="en-US" altLang="zh-CN" sz="3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需求</a:t>
          </a:r>
          <a:endParaRPr lang="en-US" sz="3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2F923C30-F228-4AB6-B837-C6613EC52DB8}" type="parTrans" cxnId="{3D12DC72-48B4-46AE-87EB-153179B778DE}">
      <dgm:prSet/>
      <dgm:spPr/>
      <dgm:t>
        <a:bodyPr/>
        <a:lstStyle/>
        <a:p>
          <a:endParaRPr lang="en-US"/>
        </a:p>
      </dgm:t>
    </dgm:pt>
    <dgm:pt modelId="{331978FD-6654-4A7D-8C10-0B74FEAA0E7A}" type="sibTrans" cxnId="{3D12DC72-48B4-46AE-87EB-153179B778DE}">
      <dgm:prSet/>
      <dgm:spPr/>
      <dgm:t>
        <a:bodyPr/>
        <a:lstStyle/>
        <a:p>
          <a:endParaRPr lang="en-US" sz="320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C541BA4A-3A67-4B65-90BA-039DB70726C4}">
      <dgm:prSet phldrT="[文本]" custT="1"/>
      <dgm:spPr/>
      <dgm:t>
        <a:bodyPr/>
        <a:lstStyle/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研究</a:t>
          </a:r>
          <a:endParaRPr lang="en-US" sz="3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9267A30A-7972-40E0-B016-69305AC9DFF7}" type="parTrans" cxnId="{FC2BC9A4-EB9E-48AF-ADA4-57E1222ED38B}">
      <dgm:prSet/>
      <dgm:spPr/>
      <dgm:t>
        <a:bodyPr/>
        <a:lstStyle/>
        <a:p>
          <a:endParaRPr lang="en-US"/>
        </a:p>
      </dgm:t>
    </dgm:pt>
    <dgm:pt modelId="{C6732532-A375-41DA-9096-A60EADBC3545}" type="sibTrans" cxnId="{FC2BC9A4-EB9E-48AF-ADA4-57E1222ED38B}">
      <dgm:prSet/>
      <dgm:spPr/>
      <dgm:t>
        <a:bodyPr/>
        <a:lstStyle/>
        <a:p>
          <a:endParaRPr lang="en-US" sz="320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7C558651-9411-4F71-A93A-9E6BB71E0AE6}">
      <dgm:prSet phldrT="[文本]" custT="1"/>
      <dgm:spPr/>
      <dgm:t>
        <a:bodyPr/>
        <a:lstStyle/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获取</a:t>
          </a:r>
          <a:endParaRPr lang="en-US" altLang="zh-CN" sz="3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反馈</a:t>
          </a:r>
          <a:endParaRPr lang="en-US" sz="3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EFF1E837-CC64-462C-A97E-E6DBEFAFEF6D}" type="parTrans" cxnId="{24221799-8B31-4D8C-A40F-E0F50A7CB129}">
      <dgm:prSet/>
      <dgm:spPr/>
      <dgm:t>
        <a:bodyPr/>
        <a:lstStyle/>
        <a:p>
          <a:endParaRPr lang="en-US"/>
        </a:p>
      </dgm:t>
    </dgm:pt>
    <dgm:pt modelId="{2ADF07E4-D182-4EF2-8532-546CACBC66FA}" type="sibTrans" cxnId="{24221799-8B31-4D8C-A40F-E0F50A7CB129}">
      <dgm:prSet/>
      <dgm:spPr/>
      <dgm:t>
        <a:bodyPr/>
        <a:lstStyle/>
        <a:p>
          <a:endParaRPr lang="en-US" sz="320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22341B25-9671-442C-BBDE-188DF7B86D7F}">
      <dgm:prSet phldrT="[文本]" custT="1"/>
      <dgm:spPr/>
      <dgm:t>
        <a:bodyPr/>
        <a:lstStyle/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修正</a:t>
          </a:r>
          <a:endParaRPr lang="en-US" altLang="zh-CN" sz="3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研究</a:t>
          </a:r>
          <a:endParaRPr lang="en-US" sz="3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BC8BA1BD-6884-43C1-B9F1-F3294C369DC7}" type="parTrans" cxnId="{6AC11D15-83BE-4D5E-ACDA-F59A3801CC2E}">
      <dgm:prSet/>
      <dgm:spPr/>
      <dgm:t>
        <a:bodyPr/>
        <a:lstStyle/>
        <a:p>
          <a:endParaRPr lang="en-US"/>
        </a:p>
      </dgm:t>
    </dgm:pt>
    <dgm:pt modelId="{ABB138D8-06EE-4FF3-8DF3-044AF7813D19}" type="sibTrans" cxnId="{6AC11D15-83BE-4D5E-ACDA-F59A3801CC2E}">
      <dgm:prSet/>
      <dgm:spPr/>
      <dgm:t>
        <a:bodyPr/>
        <a:lstStyle/>
        <a:p>
          <a:endParaRPr lang="en-US" sz="320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CE665932-C070-46CF-817C-FA2F25B0B9DF}">
      <dgm:prSet phldrT="[文本]" custT="1"/>
      <dgm:spPr/>
      <dgm:t>
        <a:bodyPr/>
        <a:lstStyle/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产生</a:t>
          </a:r>
          <a:endParaRPr lang="en-US" altLang="zh-CN" sz="3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r>
            <a:rPr lang="zh-CN" altLang="en-US" sz="3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成果</a:t>
          </a:r>
          <a:endParaRPr lang="en-US" sz="3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BAC7B625-69D5-47C7-9357-C164FAA2BD2A}" type="parTrans" cxnId="{C32AB85C-E22A-431F-86CC-57354D34D706}">
      <dgm:prSet/>
      <dgm:spPr/>
      <dgm:t>
        <a:bodyPr/>
        <a:lstStyle/>
        <a:p>
          <a:endParaRPr lang="en-US"/>
        </a:p>
      </dgm:t>
    </dgm:pt>
    <dgm:pt modelId="{502A5786-2A0D-4CA0-82C3-F32D7E9993C0}" type="sibTrans" cxnId="{C32AB85C-E22A-431F-86CC-57354D34D706}">
      <dgm:prSet/>
      <dgm:spPr/>
      <dgm:t>
        <a:bodyPr/>
        <a:lstStyle/>
        <a:p>
          <a:endParaRPr lang="en-US" sz="320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gm:t>
    </dgm:pt>
    <dgm:pt modelId="{510AF37B-9F07-45E3-9550-FE218305F4C3}" type="pres">
      <dgm:prSet presAssocID="{CD3D3934-3526-4A2E-BD66-7535A131AB5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0DEAF-2B91-48D0-9119-55030068005C}" type="pres">
      <dgm:prSet presAssocID="{CF5633FD-B20B-4843-A030-7A8BF68B8561}" presName="dummy" presStyleCnt="0"/>
      <dgm:spPr/>
    </dgm:pt>
    <dgm:pt modelId="{BBB65D6C-BBCF-470B-9477-41797307FA21}" type="pres">
      <dgm:prSet presAssocID="{CF5633FD-B20B-4843-A030-7A8BF68B8561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19053-E15C-4CF5-9A9B-CD273B969993}" type="pres">
      <dgm:prSet presAssocID="{331978FD-6654-4A7D-8C10-0B74FEAA0E7A}" presName="sibTrans" presStyleLbl="node1" presStyleIdx="0" presStyleCnt="5"/>
      <dgm:spPr/>
      <dgm:t>
        <a:bodyPr/>
        <a:lstStyle/>
        <a:p>
          <a:endParaRPr lang="en-US"/>
        </a:p>
      </dgm:t>
    </dgm:pt>
    <dgm:pt modelId="{191F94F1-6DAB-487F-AF18-E071C0E956DD}" type="pres">
      <dgm:prSet presAssocID="{C541BA4A-3A67-4B65-90BA-039DB70726C4}" presName="dummy" presStyleCnt="0"/>
      <dgm:spPr/>
    </dgm:pt>
    <dgm:pt modelId="{F62818F6-3DBF-4F67-80D1-DB0BF6D7D9AD}" type="pres">
      <dgm:prSet presAssocID="{C541BA4A-3A67-4B65-90BA-039DB70726C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EE1F6-61F5-4E23-8B76-C84032025179}" type="pres">
      <dgm:prSet presAssocID="{C6732532-A375-41DA-9096-A60EADBC3545}" presName="sibTrans" presStyleLbl="node1" presStyleIdx="1" presStyleCnt="5"/>
      <dgm:spPr/>
      <dgm:t>
        <a:bodyPr/>
        <a:lstStyle/>
        <a:p>
          <a:endParaRPr lang="en-US"/>
        </a:p>
      </dgm:t>
    </dgm:pt>
    <dgm:pt modelId="{504FC5E6-D9A8-4136-968B-31BFC18F1D34}" type="pres">
      <dgm:prSet presAssocID="{7C558651-9411-4F71-A93A-9E6BB71E0AE6}" presName="dummy" presStyleCnt="0"/>
      <dgm:spPr/>
    </dgm:pt>
    <dgm:pt modelId="{170B7EF9-7FBA-49F4-8DF1-6135A938ED3D}" type="pres">
      <dgm:prSet presAssocID="{7C558651-9411-4F71-A93A-9E6BB71E0AE6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7CBD2-9F93-4995-A209-2A652AFD0B4F}" type="pres">
      <dgm:prSet presAssocID="{2ADF07E4-D182-4EF2-8532-546CACBC66FA}" presName="sibTrans" presStyleLbl="node1" presStyleIdx="2" presStyleCnt="5"/>
      <dgm:spPr/>
      <dgm:t>
        <a:bodyPr/>
        <a:lstStyle/>
        <a:p>
          <a:endParaRPr lang="en-US"/>
        </a:p>
      </dgm:t>
    </dgm:pt>
    <dgm:pt modelId="{99DBB9AB-11C8-452A-99FB-E4102F01FE4A}" type="pres">
      <dgm:prSet presAssocID="{22341B25-9671-442C-BBDE-188DF7B86D7F}" presName="dummy" presStyleCnt="0"/>
      <dgm:spPr/>
    </dgm:pt>
    <dgm:pt modelId="{2D702531-D09B-4481-9107-E4F494016431}" type="pres">
      <dgm:prSet presAssocID="{22341B25-9671-442C-BBDE-188DF7B86D7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F5D85-9983-444D-8D36-0763CE79E67B}" type="pres">
      <dgm:prSet presAssocID="{ABB138D8-06EE-4FF3-8DF3-044AF7813D19}" presName="sibTrans" presStyleLbl="node1" presStyleIdx="3" presStyleCnt="5"/>
      <dgm:spPr/>
      <dgm:t>
        <a:bodyPr/>
        <a:lstStyle/>
        <a:p>
          <a:endParaRPr lang="en-US"/>
        </a:p>
      </dgm:t>
    </dgm:pt>
    <dgm:pt modelId="{925A6218-1D97-46F9-B8AD-05BBE2531A6F}" type="pres">
      <dgm:prSet presAssocID="{CE665932-C070-46CF-817C-FA2F25B0B9DF}" presName="dummy" presStyleCnt="0"/>
      <dgm:spPr/>
    </dgm:pt>
    <dgm:pt modelId="{9D0A455B-C11A-4CE8-9845-9C57266E077F}" type="pres">
      <dgm:prSet presAssocID="{CE665932-C070-46CF-817C-FA2F25B0B9DF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6FA9F-33CF-4278-93AC-BB446E91036E}" type="pres">
      <dgm:prSet presAssocID="{502A5786-2A0D-4CA0-82C3-F32D7E9993C0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32AB85C-E22A-431F-86CC-57354D34D706}" srcId="{CD3D3934-3526-4A2E-BD66-7535A131AB55}" destId="{CE665932-C070-46CF-817C-FA2F25B0B9DF}" srcOrd="4" destOrd="0" parTransId="{BAC7B625-69D5-47C7-9357-C164FAA2BD2A}" sibTransId="{502A5786-2A0D-4CA0-82C3-F32D7E9993C0}"/>
    <dgm:cxn modelId="{87D4513F-613C-42F0-BF95-66A899D91B3C}" type="presOf" srcId="{CF5633FD-B20B-4843-A030-7A8BF68B8561}" destId="{BBB65D6C-BBCF-470B-9477-41797307FA21}" srcOrd="0" destOrd="0" presId="urn:microsoft.com/office/officeart/2005/8/layout/cycle1"/>
    <dgm:cxn modelId="{88392D3E-E85D-45F4-A2A6-F2413FED225A}" type="presOf" srcId="{2ADF07E4-D182-4EF2-8532-546CACBC66FA}" destId="{ECD7CBD2-9F93-4995-A209-2A652AFD0B4F}" srcOrd="0" destOrd="0" presId="urn:microsoft.com/office/officeart/2005/8/layout/cycle1"/>
    <dgm:cxn modelId="{93C4DA1A-03A2-4651-B7F3-EC6E6A64097B}" type="presOf" srcId="{C6732532-A375-41DA-9096-A60EADBC3545}" destId="{975EE1F6-61F5-4E23-8B76-C84032025179}" srcOrd="0" destOrd="0" presId="urn:microsoft.com/office/officeart/2005/8/layout/cycle1"/>
    <dgm:cxn modelId="{6AC11D15-83BE-4D5E-ACDA-F59A3801CC2E}" srcId="{CD3D3934-3526-4A2E-BD66-7535A131AB55}" destId="{22341B25-9671-442C-BBDE-188DF7B86D7F}" srcOrd="3" destOrd="0" parTransId="{BC8BA1BD-6884-43C1-B9F1-F3294C369DC7}" sibTransId="{ABB138D8-06EE-4FF3-8DF3-044AF7813D19}"/>
    <dgm:cxn modelId="{0F5DA6B7-5A94-4FC0-B3DC-3D719A278752}" type="presOf" srcId="{ABB138D8-06EE-4FF3-8DF3-044AF7813D19}" destId="{C56F5D85-9983-444D-8D36-0763CE79E67B}" srcOrd="0" destOrd="0" presId="urn:microsoft.com/office/officeart/2005/8/layout/cycle1"/>
    <dgm:cxn modelId="{F435C481-EF3F-4732-A6FF-4645F4413D2B}" type="presOf" srcId="{22341B25-9671-442C-BBDE-188DF7B86D7F}" destId="{2D702531-D09B-4481-9107-E4F494016431}" srcOrd="0" destOrd="0" presId="urn:microsoft.com/office/officeart/2005/8/layout/cycle1"/>
    <dgm:cxn modelId="{D48AC8E9-CEE2-404A-83EB-D50499E163C6}" type="presOf" srcId="{502A5786-2A0D-4CA0-82C3-F32D7E9993C0}" destId="{C806FA9F-33CF-4278-93AC-BB446E91036E}" srcOrd="0" destOrd="0" presId="urn:microsoft.com/office/officeart/2005/8/layout/cycle1"/>
    <dgm:cxn modelId="{FC2BC9A4-EB9E-48AF-ADA4-57E1222ED38B}" srcId="{CD3D3934-3526-4A2E-BD66-7535A131AB55}" destId="{C541BA4A-3A67-4B65-90BA-039DB70726C4}" srcOrd="1" destOrd="0" parTransId="{9267A30A-7972-40E0-B016-69305AC9DFF7}" sibTransId="{C6732532-A375-41DA-9096-A60EADBC3545}"/>
    <dgm:cxn modelId="{363A7900-6A2C-4565-B832-5FD768146145}" type="presOf" srcId="{331978FD-6654-4A7D-8C10-0B74FEAA0E7A}" destId="{49419053-E15C-4CF5-9A9B-CD273B969993}" srcOrd="0" destOrd="0" presId="urn:microsoft.com/office/officeart/2005/8/layout/cycle1"/>
    <dgm:cxn modelId="{3D12DC72-48B4-46AE-87EB-153179B778DE}" srcId="{CD3D3934-3526-4A2E-BD66-7535A131AB55}" destId="{CF5633FD-B20B-4843-A030-7A8BF68B8561}" srcOrd="0" destOrd="0" parTransId="{2F923C30-F228-4AB6-B837-C6613EC52DB8}" sibTransId="{331978FD-6654-4A7D-8C10-0B74FEAA0E7A}"/>
    <dgm:cxn modelId="{79341D24-3462-4097-BF80-576799B75EDA}" type="presOf" srcId="{C541BA4A-3A67-4B65-90BA-039DB70726C4}" destId="{F62818F6-3DBF-4F67-80D1-DB0BF6D7D9AD}" srcOrd="0" destOrd="0" presId="urn:microsoft.com/office/officeart/2005/8/layout/cycle1"/>
    <dgm:cxn modelId="{81A6301A-D2F6-4385-BD28-138D685186E8}" type="presOf" srcId="{7C558651-9411-4F71-A93A-9E6BB71E0AE6}" destId="{170B7EF9-7FBA-49F4-8DF1-6135A938ED3D}" srcOrd="0" destOrd="0" presId="urn:microsoft.com/office/officeart/2005/8/layout/cycle1"/>
    <dgm:cxn modelId="{24221799-8B31-4D8C-A40F-E0F50A7CB129}" srcId="{CD3D3934-3526-4A2E-BD66-7535A131AB55}" destId="{7C558651-9411-4F71-A93A-9E6BB71E0AE6}" srcOrd="2" destOrd="0" parTransId="{EFF1E837-CC64-462C-A97E-E6DBEFAFEF6D}" sibTransId="{2ADF07E4-D182-4EF2-8532-546CACBC66FA}"/>
    <dgm:cxn modelId="{8EB18AE5-09F5-4E6B-8FFC-1088A2FD69C6}" type="presOf" srcId="{CD3D3934-3526-4A2E-BD66-7535A131AB55}" destId="{510AF37B-9F07-45E3-9550-FE218305F4C3}" srcOrd="0" destOrd="0" presId="urn:microsoft.com/office/officeart/2005/8/layout/cycle1"/>
    <dgm:cxn modelId="{6C3ACA03-C229-44E5-9E8F-51FDBDB5E11B}" type="presOf" srcId="{CE665932-C070-46CF-817C-FA2F25B0B9DF}" destId="{9D0A455B-C11A-4CE8-9845-9C57266E077F}" srcOrd="0" destOrd="0" presId="urn:microsoft.com/office/officeart/2005/8/layout/cycle1"/>
    <dgm:cxn modelId="{7409531A-4D41-42CB-810D-62CF633BE457}" type="presParOf" srcId="{510AF37B-9F07-45E3-9550-FE218305F4C3}" destId="{9B00DEAF-2B91-48D0-9119-55030068005C}" srcOrd="0" destOrd="0" presId="urn:microsoft.com/office/officeart/2005/8/layout/cycle1"/>
    <dgm:cxn modelId="{F7CACAB3-20F0-4C55-84A0-89163B29F803}" type="presParOf" srcId="{510AF37B-9F07-45E3-9550-FE218305F4C3}" destId="{BBB65D6C-BBCF-470B-9477-41797307FA21}" srcOrd="1" destOrd="0" presId="urn:microsoft.com/office/officeart/2005/8/layout/cycle1"/>
    <dgm:cxn modelId="{5DA5DD17-76DB-4A92-BAF3-E1631181D4D5}" type="presParOf" srcId="{510AF37B-9F07-45E3-9550-FE218305F4C3}" destId="{49419053-E15C-4CF5-9A9B-CD273B969993}" srcOrd="2" destOrd="0" presId="urn:microsoft.com/office/officeart/2005/8/layout/cycle1"/>
    <dgm:cxn modelId="{4691309E-B4F9-4C20-8CA1-12885C301BD4}" type="presParOf" srcId="{510AF37B-9F07-45E3-9550-FE218305F4C3}" destId="{191F94F1-6DAB-487F-AF18-E071C0E956DD}" srcOrd="3" destOrd="0" presId="urn:microsoft.com/office/officeart/2005/8/layout/cycle1"/>
    <dgm:cxn modelId="{8BCF76A4-F5A3-4FBA-A6E1-2E1A4266D7EE}" type="presParOf" srcId="{510AF37B-9F07-45E3-9550-FE218305F4C3}" destId="{F62818F6-3DBF-4F67-80D1-DB0BF6D7D9AD}" srcOrd="4" destOrd="0" presId="urn:microsoft.com/office/officeart/2005/8/layout/cycle1"/>
    <dgm:cxn modelId="{33C9561B-B339-4283-829C-7E109E2FA40C}" type="presParOf" srcId="{510AF37B-9F07-45E3-9550-FE218305F4C3}" destId="{975EE1F6-61F5-4E23-8B76-C84032025179}" srcOrd="5" destOrd="0" presId="urn:microsoft.com/office/officeart/2005/8/layout/cycle1"/>
    <dgm:cxn modelId="{09DB8FC9-9C44-465E-9F1A-2C2C6A89A749}" type="presParOf" srcId="{510AF37B-9F07-45E3-9550-FE218305F4C3}" destId="{504FC5E6-D9A8-4136-968B-31BFC18F1D34}" srcOrd="6" destOrd="0" presId="urn:microsoft.com/office/officeart/2005/8/layout/cycle1"/>
    <dgm:cxn modelId="{41947D67-1A26-43F3-81DE-1F1450DE669B}" type="presParOf" srcId="{510AF37B-9F07-45E3-9550-FE218305F4C3}" destId="{170B7EF9-7FBA-49F4-8DF1-6135A938ED3D}" srcOrd="7" destOrd="0" presId="urn:microsoft.com/office/officeart/2005/8/layout/cycle1"/>
    <dgm:cxn modelId="{36E744FA-248F-4704-9D62-7120A820DF92}" type="presParOf" srcId="{510AF37B-9F07-45E3-9550-FE218305F4C3}" destId="{ECD7CBD2-9F93-4995-A209-2A652AFD0B4F}" srcOrd="8" destOrd="0" presId="urn:microsoft.com/office/officeart/2005/8/layout/cycle1"/>
    <dgm:cxn modelId="{C8AF8993-965B-4689-A492-57877D2FC794}" type="presParOf" srcId="{510AF37B-9F07-45E3-9550-FE218305F4C3}" destId="{99DBB9AB-11C8-452A-99FB-E4102F01FE4A}" srcOrd="9" destOrd="0" presId="urn:microsoft.com/office/officeart/2005/8/layout/cycle1"/>
    <dgm:cxn modelId="{39C7D703-FACE-4703-986E-2DDC28AD9BDC}" type="presParOf" srcId="{510AF37B-9F07-45E3-9550-FE218305F4C3}" destId="{2D702531-D09B-4481-9107-E4F494016431}" srcOrd="10" destOrd="0" presId="urn:microsoft.com/office/officeart/2005/8/layout/cycle1"/>
    <dgm:cxn modelId="{F5BC3796-D77D-4761-906B-34BB03A294D7}" type="presParOf" srcId="{510AF37B-9F07-45E3-9550-FE218305F4C3}" destId="{C56F5D85-9983-444D-8D36-0763CE79E67B}" srcOrd="11" destOrd="0" presId="urn:microsoft.com/office/officeart/2005/8/layout/cycle1"/>
    <dgm:cxn modelId="{7B9AEDC3-1643-4F0B-B30F-DC4A285CF7B7}" type="presParOf" srcId="{510AF37B-9F07-45E3-9550-FE218305F4C3}" destId="{925A6218-1D97-46F9-B8AD-05BBE2531A6F}" srcOrd="12" destOrd="0" presId="urn:microsoft.com/office/officeart/2005/8/layout/cycle1"/>
    <dgm:cxn modelId="{A963B651-DE47-45AA-8A75-950C458086A5}" type="presParOf" srcId="{510AF37B-9F07-45E3-9550-FE218305F4C3}" destId="{9D0A455B-C11A-4CE8-9845-9C57266E077F}" srcOrd="13" destOrd="0" presId="urn:microsoft.com/office/officeart/2005/8/layout/cycle1"/>
    <dgm:cxn modelId="{78AA6FEB-3366-425E-B170-5035EC241315}" type="presParOf" srcId="{510AF37B-9F07-45E3-9550-FE218305F4C3}" destId="{C806FA9F-33CF-4278-93AC-BB446E91036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65D6C-BBCF-470B-9477-41797307FA21}">
      <dsp:nvSpPr>
        <dsp:cNvPr id="0" name=""/>
        <dsp:cNvSpPr/>
      </dsp:nvSpPr>
      <dsp:spPr>
        <a:xfrm>
          <a:off x="4704665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获取</a:t>
          </a:r>
          <a:endParaRPr lang="en-US" altLang="zh-CN" sz="3200" kern="1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需求</a:t>
          </a:r>
          <a:endParaRPr lang="en-US" sz="3200" kern="1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sp:txBody>
      <dsp:txXfrm>
        <a:off x="4704665" y="39140"/>
        <a:ext cx="1341437" cy="1341437"/>
      </dsp:txXfrm>
    </dsp:sp>
    <dsp:sp modelId="{49419053-E15C-4CF5-9A9B-CD273B969993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2818F6-3DBF-4F67-80D1-DB0BF6D7D9AD}">
      <dsp:nvSpPr>
        <dsp:cNvPr id="0" name=""/>
        <dsp:cNvSpPr/>
      </dsp:nvSpPr>
      <dsp:spPr>
        <a:xfrm>
          <a:off x="5515145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研究</a:t>
          </a:r>
          <a:endParaRPr lang="en-US" sz="3200" kern="1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sp:txBody>
      <dsp:txXfrm>
        <a:off x="5515145" y="2533541"/>
        <a:ext cx="1341437" cy="1341437"/>
      </dsp:txXfrm>
    </dsp:sp>
    <dsp:sp modelId="{975EE1F6-61F5-4E23-8B76-C84032025179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0B7EF9-7FBA-49F4-8DF1-6135A938ED3D}">
      <dsp:nvSpPr>
        <dsp:cNvPr id="0" name=""/>
        <dsp:cNvSpPr/>
      </dsp:nvSpPr>
      <dsp:spPr>
        <a:xfrm>
          <a:off x="3393281" y="4075166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获取</a:t>
          </a:r>
          <a:endParaRPr lang="en-US" altLang="zh-CN" sz="3200" kern="1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反馈</a:t>
          </a:r>
          <a:endParaRPr lang="en-US" sz="3200" kern="1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sp:txBody>
      <dsp:txXfrm>
        <a:off x="3393281" y="4075166"/>
        <a:ext cx="1341437" cy="1341437"/>
      </dsp:txXfrm>
    </dsp:sp>
    <dsp:sp modelId="{ECD7CBD2-9F93-4995-A209-2A652AFD0B4F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702531-D09B-4481-9107-E4F494016431}">
      <dsp:nvSpPr>
        <dsp:cNvPr id="0" name=""/>
        <dsp:cNvSpPr/>
      </dsp:nvSpPr>
      <dsp:spPr>
        <a:xfrm>
          <a:off x="1271416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修正</a:t>
          </a:r>
          <a:endParaRPr lang="en-US" altLang="zh-CN" sz="3200" kern="1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研究</a:t>
          </a:r>
          <a:endParaRPr lang="en-US" sz="3200" kern="1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sp:txBody>
      <dsp:txXfrm>
        <a:off x="1271416" y="2533541"/>
        <a:ext cx="1341437" cy="1341437"/>
      </dsp:txXfrm>
    </dsp:sp>
    <dsp:sp modelId="{C56F5D85-9983-444D-8D36-0763CE79E67B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D0A455B-C11A-4CE8-9845-9C57266E077F}">
      <dsp:nvSpPr>
        <dsp:cNvPr id="0" name=""/>
        <dsp:cNvSpPr/>
      </dsp:nvSpPr>
      <dsp:spPr>
        <a:xfrm>
          <a:off x="2081896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产生</a:t>
          </a:r>
          <a:endParaRPr lang="en-US" altLang="zh-CN" sz="3200" kern="1200" dirty="0" smtClean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rPr>
            <a:t>成果</a:t>
          </a:r>
          <a:endParaRPr lang="en-US" sz="3200" kern="1200" dirty="0">
            <a:solidFill>
              <a:schemeClr val="bg1">
                <a:lumMod val="75000"/>
              </a:schemeClr>
            </a:solidFill>
            <a:latin typeface="+mn-ea"/>
            <a:ea typeface="+mn-ea"/>
          </a:endParaRPr>
        </a:p>
      </dsp:txBody>
      <dsp:txXfrm>
        <a:off x="2081896" y="39140"/>
        <a:ext cx="1341437" cy="1341437"/>
      </dsp:txXfrm>
    </dsp:sp>
    <dsp:sp modelId="{C806FA9F-33CF-4278-93AC-BB446E91036E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188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198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114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070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013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489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413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6628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9976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583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952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92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7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1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58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3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5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09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72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5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87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66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94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32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83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49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94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20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03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566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429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716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218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91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11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87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07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56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269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86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3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99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69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82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65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88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914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751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860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760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2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4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755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787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54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823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48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887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051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338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281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84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8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458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348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9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297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024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292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310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199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636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2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026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708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539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143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087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5734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473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861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461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32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3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30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9836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905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438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174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857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754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72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7965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5502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0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96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531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205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662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843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03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369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381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317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307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4387B-4AF4-4771-81AC-D1F4DDF5C841}" type="datetimeFigureOut">
              <a:rPr lang="en-US" smtClean="0"/>
              <a:t>18/09/19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33A14-5FD9-4E8E-9D45-461768A5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9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2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4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5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4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3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8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7735-3E0D-4A9C-899C-773ED7D692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18/09/19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8FAF8-3E84-40D1-A318-3B7FB48DC8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2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18000">
              <a:schemeClr val="tx1">
                <a:lumMod val="50000"/>
                <a:lumOff val="50000"/>
              </a:schemeClr>
            </a:gs>
            <a:gs pos="62000">
              <a:schemeClr val="tx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18402" y="735955"/>
            <a:ext cx="4955203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34400" b="1" dirty="0">
                <a:ln/>
                <a:solidFill>
                  <a:srgbClr val="FF9900"/>
                </a:solidFill>
                <a:latin typeface="Castellar" panose="020A0402060406010301" pitchFamily="18" charset="0"/>
              </a:rPr>
              <a:t>   </a:t>
            </a:r>
            <a:endParaRPr lang="zh-CN" altLang="en-US" sz="34400" b="1" dirty="0">
              <a:ln/>
              <a:solidFill>
                <a:srgbClr val="FF9900"/>
              </a:solidFill>
              <a:latin typeface="Castellar" panose="020A0402060406010301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5486400"/>
            <a:ext cx="12192000" cy="355600"/>
          </a:xfrm>
          <a:prstGeom prst="rect">
            <a:avLst/>
          </a:prstGeom>
          <a:gradFill flip="none" rotWithShape="1">
            <a:gsLst>
              <a:gs pos="0">
                <a:srgbClr val="CCFFFF"/>
              </a:gs>
              <a:gs pos="35000">
                <a:srgbClr val="66FFFF"/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14980" y="462375"/>
            <a:ext cx="6661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此调查问卷共发放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1500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份，在调查活动结束后回收有效问卷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1462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份，回收率为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97.46%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14980" y="2260393"/>
            <a:ext cx="6661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在此次发放的调查问卷中，有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66.62%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的受访者选择“无法辨识身边的文字或类似信息”作为他们在生活中遇到的最大的不便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3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为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视力障碍者开发一款能够帮助其在生活中快速便捷地读取文字信息，并将文字信息转化为视力障碍人士可以获取的信息形式加以输出的</a:t>
            </a:r>
            <a:r>
              <a:rPr lang="zh-CN" altLang="en-US" sz="32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设备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64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8005" y="2459504"/>
            <a:ext cx="7095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chemeClr val="bg1">
                    <a:lumMod val="75000"/>
                  </a:schemeClr>
                </a:solidFill>
              </a:rPr>
              <a:t>第一代模型</a:t>
            </a:r>
            <a:endParaRPr lang="en-US" altLang="zh-CN" sz="60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dist"/>
            <a:r>
              <a:rPr lang="en-US" sz="6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6000" dirty="0" smtClean="0">
                <a:solidFill>
                  <a:schemeClr val="bg1">
                    <a:lumMod val="75000"/>
                  </a:schemeClr>
                </a:solidFill>
              </a:rPr>
              <a:t>First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sz="6000" dirty="0" smtClean="0">
                <a:solidFill>
                  <a:schemeClr val="bg1">
                    <a:lumMod val="75000"/>
                  </a:schemeClr>
                </a:solidFill>
              </a:rPr>
              <a:t>rototype</a:t>
            </a:r>
            <a:endParaRPr lang="en-US" sz="6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5" y="2363216"/>
            <a:ext cx="6303336" cy="42081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25" y="430499"/>
            <a:ext cx="6303336" cy="4727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89" y="233906"/>
            <a:ext cx="5672615" cy="47857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9" y="2451349"/>
            <a:ext cx="6705056" cy="36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8005" y="2551837"/>
            <a:ext cx="7095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prstClr val="white">
                    <a:lumMod val="75000"/>
                  </a:prstClr>
                </a:solidFill>
              </a:rPr>
              <a:t>问卷调查</a:t>
            </a:r>
            <a:endParaRPr lang="en-US" altLang="zh-CN" sz="6000" dirty="0" smtClean="0">
              <a:solidFill>
                <a:prstClr val="white">
                  <a:lumMod val="75000"/>
                </a:prstClr>
              </a:solidFill>
            </a:endParaRPr>
          </a:p>
          <a:p>
            <a:pPr algn="dist"/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Questionnaire Inquiry</a:t>
            </a:r>
            <a:endParaRPr lang="en-US" sz="48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593880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8125" y="187324"/>
            <a:ext cx="535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此调查问卷共发放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500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份，在调查活动结束后回收有效问卷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412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份，回收率为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82.40%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。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207769"/>
              </p:ext>
            </p:extLst>
          </p:nvPr>
        </p:nvGraphicFramePr>
        <p:xfrm>
          <a:off x="6654800" y="758798"/>
          <a:ext cx="5284258" cy="2855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3265136"/>
              </p:ext>
            </p:extLst>
          </p:nvPr>
        </p:nvGraphicFramePr>
        <p:xfrm>
          <a:off x="6654800" y="3540760"/>
          <a:ext cx="5284258" cy="2869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4913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Graphic spid="5" grpId="0" uiExpand="1">
        <p:bldSub>
          <a:bldChart bld="series"/>
        </p:bldSub>
      </p:bldGraphic>
      <p:bldGraphic spid="6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8005" y="2459504"/>
            <a:ext cx="70959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prstClr val="white">
                    <a:lumMod val="75000"/>
                  </a:prstClr>
                </a:solidFill>
              </a:rPr>
              <a:t>第二代模型</a:t>
            </a:r>
            <a:endParaRPr lang="en-US" altLang="zh-CN" sz="6000" dirty="0" smtClean="0">
              <a:solidFill>
                <a:prstClr val="white">
                  <a:lumMod val="75000"/>
                </a:prstClr>
              </a:solidFill>
            </a:endParaRPr>
          </a:p>
          <a:p>
            <a:pPr algn="dist"/>
            <a:r>
              <a:rPr lang="en-US" sz="5400" dirty="0" smtClean="0">
                <a:solidFill>
                  <a:prstClr val="white">
                    <a:lumMod val="75000"/>
                  </a:prstClr>
                </a:solidFill>
              </a:rPr>
              <a:t>The </a:t>
            </a:r>
            <a:r>
              <a:rPr lang="en-US" sz="5400" dirty="0" smtClean="0">
                <a:solidFill>
                  <a:prstClr val="white">
                    <a:lumMod val="75000"/>
                  </a:prstClr>
                </a:solidFill>
              </a:rPr>
              <a:t>Second </a:t>
            </a:r>
            <a:r>
              <a:rPr lang="en-US" sz="5400" dirty="0">
                <a:solidFill>
                  <a:prstClr val="white">
                    <a:lumMod val="75000"/>
                  </a:prstClr>
                </a:solidFill>
              </a:rPr>
              <a:t>P</a:t>
            </a:r>
            <a:r>
              <a:rPr lang="en-US" sz="5400" dirty="0" smtClean="0">
                <a:solidFill>
                  <a:prstClr val="white">
                    <a:lumMod val="75000"/>
                  </a:prstClr>
                </a:solidFill>
              </a:rPr>
              <a:t>rototype</a:t>
            </a:r>
            <a:endParaRPr lang="en-US" sz="54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0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0" y="222277"/>
            <a:ext cx="7006129" cy="52545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lum bright="-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24" y="1944342"/>
            <a:ext cx="6308005" cy="47310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8" y="994289"/>
            <a:ext cx="6731338" cy="4953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5" b="96085" l="9990" r="89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1" y="2254151"/>
            <a:ext cx="4721504" cy="20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48005" y="1860292"/>
            <a:ext cx="7095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prstClr val="white">
                    <a:lumMod val="75000"/>
                  </a:prstClr>
                </a:solidFill>
              </a:rPr>
              <a:t>问卷调查</a:t>
            </a:r>
            <a:endParaRPr lang="en-US" altLang="zh-CN" sz="6000" dirty="0" smtClean="0">
              <a:solidFill>
                <a:prstClr val="white">
                  <a:lumMod val="75000"/>
                </a:prstClr>
              </a:solidFill>
            </a:endParaRPr>
          </a:p>
          <a:p>
            <a:pPr algn="dist"/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Questionnaire Inquiry</a:t>
            </a:r>
            <a:endParaRPr lang="en-US" sz="4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72123" y="126221"/>
            <a:ext cx="638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此调查问卷共发放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1000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份，在调查活动结束后回收有效问卷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872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份，回收率为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87.20%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。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096099"/>
              </p:ext>
            </p:extLst>
          </p:nvPr>
        </p:nvGraphicFramePr>
        <p:xfrm>
          <a:off x="5572122" y="661868"/>
          <a:ext cx="6382809" cy="2519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9239441"/>
              </p:ext>
            </p:extLst>
          </p:nvPr>
        </p:nvGraphicFramePr>
        <p:xfrm>
          <a:off x="5572124" y="3181350"/>
          <a:ext cx="6524625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056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Graphic spid="6" grpId="0">
        <p:bldSub>
          <a:bldChart bld="series"/>
        </p:bldSub>
      </p:bldGraphic>
      <p:bldGraphic spid="7" grpId="0" uiExpand="1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8005" y="2459504"/>
            <a:ext cx="70959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prstClr val="white">
                    <a:lumMod val="75000"/>
                  </a:prstClr>
                </a:solidFill>
              </a:rPr>
              <a:t>第</a:t>
            </a:r>
            <a:r>
              <a:rPr lang="zh-CN" altLang="en-US" sz="6000" dirty="0">
                <a:solidFill>
                  <a:prstClr val="white">
                    <a:lumMod val="75000"/>
                  </a:prstClr>
                </a:solidFill>
              </a:rPr>
              <a:t>三</a:t>
            </a:r>
            <a:r>
              <a:rPr lang="zh-CN" altLang="en-US" sz="6000" dirty="0" smtClean="0">
                <a:solidFill>
                  <a:prstClr val="white">
                    <a:lumMod val="75000"/>
                  </a:prstClr>
                </a:solidFill>
              </a:rPr>
              <a:t>代模型</a:t>
            </a:r>
            <a:endParaRPr lang="en-US" altLang="zh-CN" sz="6000" dirty="0" smtClean="0">
              <a:solidFill>
                <a:prstClr val="white">
                  <a:lumMod val="75000"/>
                </a:prstClr>
              </a:solidFill>
            </a:endParaRPr>
          </a:p>
          <a:p>
            <a:pPr algn="dist"/>
            <a:r>
              <a:rPr lang="en-US" sz="5400" dirty="0" smtClean="0">
                <a:solidFill>
                  <a:prstClr val="white">
                    <a:lumMod val="75000"/>
                  </a:prstClr>
                </a:solidFill>
              </a:rPr>
              <a:t>The </a:t>
            </a:r>
            <a:r>
              <a:rPr lang="en-US" sz="5400" dirty="0">
                <a:solidFill>
                  <a:prstClr val="white">
                    <a:lumMod val="75000"/>
                  </a:prstClr>
                </a:solidFill>
              </a:rPr>
              <a:t>T</a:t>
            </a:r>
            <a:r>
              <a:rPr lang="en-US" altLang="zh-CN" sz="5400" dirty="0" smtClean="0">
                <a:solidFill>
                  <a:prstClr val="white">
                    <a:lumMod val="75000"/>
                  </a:prstClr>
                </a:solidFill>
              </a:rPr>
              <a:t>hird</a:t>
            </a:r>
            <a:r>
              <a:rPr lang="en-US" sz="54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sz="5400" dirty="0">
                <a:solidFill>
                  <a:prstClr val="white">
                    <a:lumMod val="75000"/>
                  </a:prstClr>
                </a:solidFill>
              </a:rPr>
              <a:t>P</a:t>
            </a:r>
            <a:r>
              <a:rPr lang="en-US" sz="5400" dirty="0" smtClean="0">
                <a:solidFill>
                  <a:prstClr val="white">
                    <a:lumMod val="75000"/>
                  </a:prstClr>
                </a:solidFill>
              </a:rPr>
              <a:t>rototype</a:t>
            </a:r>
            <a:endParaRPr lang="en-US" sz="54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8" y="72424"/>
            <a:ext cx="6681025" cy="50107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26" y="2798313"/>
            <a:ext cx="7135836" cy="39000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8" y="72424"/>
            <a:ext cx="7082594" cy="38709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6" y="2695520"/>
            <a:ext cx="7066753" cy="38622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24" y="254840"/>
            <a:ext cx="6748828" cy="36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60599"/>
            <a:ext cx="12192000" cy="2853267"/>
          </a:xfrm>
          <a:prstGeom prst="rect">
            <a:avLst/>
          </a:prstGeom>
          <a:solidFill>
            <a:schemeClr val="tx1">
              <a:lumMod val="65000"/>
              <a:lumOff val="3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1863" y="2260599"/>
            <a:ext cx="89682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第十八届“明天小小科学家” 奖励活动</a:t>
            </a:r>
            <a:endParaRPr lang="en-US" altLang="zh-CN" sz="3200" dirty="0" smtClean="0">
              <a:solidFill>
                <a:schemeClr val="bg1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dist"/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18</a:t>
            </a:r>
            <a:r>
              <a:rPr lang="en-US" altLang="zh-CN" sz="2000" baseline="30000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Awarding Program of  Future Scientists</a:t>
            </a:r>
            <a:endParaRPr lang="en-US" altLang="zh-CN" sz="2000" dirty="0" smtClean="0">
              <a:solidFill>
                <a:schemeClr val="bg1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2871" y="3463229"/>
            <a:ext cx="2806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终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评项目展示</a:t>
            </a:r>
            <a:endParaRPr lang="en-US" altLang="zh-CN" sz="2800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dist"/>
            <a:r>
              <a:rPr lang="en-US" sz="20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Project Demonstration</a:t>
            </a:r>
            <a:endParaRPr lang="en-US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61286" y="4438901"/>
            <a:ext cx="1869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制作人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王子今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申报号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XJ006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68417" y="4806089"/>
            <a:ext cx="253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Microsoft YaHei Light"/>
              </a:rPr>
              <a:t>Presented by Vectopia Studio</a:t>
            </a:r>
          </a:p>
        </p:txBody>
      </p:sp>
    </p:spTree>
    <p:extLst>
      <p:ext uri="{BB962C8B-B14F-4D97-AF65-F5344CB8AC3E}">
        <p14:creationId xmlns:p14="http://schemas.microsoft.com/office/powerpoint/2010/main" val="2523790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8005" y="2459504"/>
            <a:ext cx="70959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prstClr val="white">
                    <a:lumMod val="75000"/>
                  </a:prstClr>
                </a:solidFill>
              </a:rPr>
              <a:t>最终模型</a:t>
            </a:r>
            <a:endParaRPr lang="en-US" altLang="zh-CN" sz="6000" dirty="0" smtClean="0">
              <a:solidFill>
                <a:prstClr val="white">
                  <a:lumMod val="75000"/>
                </a:prstClr>
              </a:solidFill>
            </a:endParaRPr>
          </a:p>
          <a:p>
            <a:pPr algn="dist"/>
            <a:r>
              <a:rPr lang="en-US" sz="5400" dirty="0" smtClean="0">
                <a:solidFill>
                  <a:prstClr val="white">
                    <a:lumMod val="75000"/>
                  </a:prstClr>
                </a:solidFill>
              </a:rPr>
              <a:t>The Finale</a:t>
            </a:r>
            <a:endParaRPr lang="en-US" sz="54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3272" y="-643097"/>
            <a:ext cx="4379842" cy="7786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89" y="1060173"/>
            <a:ext cx="3686311" cy="43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66950"/>
            <a:ext cx="12192000" cy="2628900"/>
          </a:xfrm>
          <a:prstGeom prst="rect">
            <a:avLst/>
          </a:prstGeom>
          <a:solidFill>
            <a:schemeClr val="tx1">
              <a:lumMod val="65000"/>
              <a:lumOff val="3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41935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最终成果及反思</a:t>
            </a:r>
            <a:endParaRPr lang="en-US" altLang="zh-CN" sz="720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algn="ctr"/>
            <a:r>
              <a:rPr lang="en-US" sz="48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Results and Reflections</a:t>
            </a:r>
            <a:endParaRPr lang="en-US" sz="48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30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2714"/>
            <a:ext cx="6285506" cy="3435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3" y="-5444"/>
            <a:ext cx="5932581" cy="3435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3"/>
            <a:ext cx="6272463" cy="34281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3" y="3422714"/>
            <a:ext cx="5919537" cy="34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1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" y="0"/>
            <a:ext cx="1219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0120"/>
            <a:ext cx="12192000" cy="8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1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48005" y="2459504"/>
            <a:ext cx="70959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prstClr val="white">
                    <a:lumMod val="75000"/>
                  </a:prstClr>
                </a:solidFill>
              </a:rPr>
              <a:t>评价与</a:t>
            </a:r>
            <a:r>
              <a:rPr lang="zh-CN" altLang="en-US" sz="5400" dirty="0" smtClean="0">
                <a:solidFill>
                  <a:prstClr val="white">
                    <a:lumMod val="75000"/>
                  </a:prstClr>
                </a:solidFill>
              </a:rPr>
              <a:t>反思</a:t>
            </a:r>
            <a:endParaRPr lang="en-US" altLang="zh-CN" sz="5400" dirty="0" smtClean="0">
              <a:solidFill>
                <a:prstClr val="white">
                  <a:lumMod val="75000"/>
                </a:prstClr>
              </a:solidFill>
            </a:endParaRPr>
          </a:p>
          <a:p>
            <a:pPr algn="dist"/>
            <a:r>
              <a:rPr lang="en-US" altLang="zh-CN" sz="4400" dirty="0" smtClean="0">
                <a:solidFill>
                  <a:prstClr val="white">
                    <a:lumMod val="75000"/>
                  </a:prstClr>
                </a:solidFill>
              </a:rPr>
              <a:t>Assessment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5235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35000">
              <a:schemeClr val="bg2">
                <a:lumMod val="5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8334" y="4920325"/>
            <a:ext cx="1915885" cy="1774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工程日志的记录过于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</a:rPr>
              <a:t>简略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0034" y="212110"/>
            <a:ext cx="1915884" cy="17743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探究结果具有较高的科学性与创新性</a:t>
            </a:r>
          </a:p>
          <a:p>
            <a:pPr algn="ctr"/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61705" y="212110"/>
            <a:ext cx="1915885" cy="17743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探究方式能够较好地贴合实际</a:t>
            </a:r>
          </a:p>
          <a:p>
            <a:pPr algn="just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8334" y="1532154"/>
            <a:ext cx="1915885" cy="17743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调查活动开展较为丰富</a:t>
            </a:r>
          </a:p>
          <a:p>
            <a:pPr algn="just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15575" y="2278196"/>
            <a:ext cx="1110343" cy="1028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探究报告的撰写较为成功</a:t>
            </a:r>
          </a:p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82301" y="1658788"/>
            <a:ext cx="1779151" cy="1647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zh-CN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提供有关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科学探究活动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的第一手宝贵经验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24245" y="2279953"/>
            <a:ext cx="1110343" cy="1028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创新性地采用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3D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打印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61965" y="3723394"/>
            <a:ext cx="1110343" cy="10283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问卷调查开展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不充分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206" y="3723394"/>
            <a:ext cx="1110343" cy="10283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探究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流程过于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繁琐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8206" y="212110"/>
            <a:ext cx="1110343" cy="1028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过程性数据留存较好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08000" y="2278196"/>
            <a:ext cx="1110342" cy="1028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坚持记录工程日志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64250" y="4920325"/>
            <a:ext cx="1915884" cy="1774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探究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结果的科学性不足</a:t>
            </a:r>
          </a:p>
          <a:p>
            <a:pPr algn="just"/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301" y="212110"/>
            <a:ext cx="1279748" cy="11852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基本解决了本次探究活动的出发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问题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54126" y="3723394"/>
            <a:ext cx="1946586" cy="18028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对探究结果的相关问题仍缺乏考虑或行之有效的解决措施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64250" y="3734360"/>
            <a:ext cx="1110343" cy="10452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探究结果的可执行性不强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728920" y="3725969"/>
            <a:ext cx="1971792" cy="1797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摄像头模块的设别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精度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移动端应用的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开发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机体散热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蓝牙模块的功耗及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抗干扰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69926" y="4922025"/>
            <a:ext cx="1915885" cy="1774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涉及集成电路设计等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专业领域较深的问题上缺乏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深入学习与坚实的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知识储备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，探究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结果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</a:rPr>
              <a:t>在关键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技术性细节上仍有很大缺失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364250" y="3723394"/>
            <a:ext cx="1110343" cy="10662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/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距原型机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制造乃至小规模试产仍然有很长的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路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just"/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167247" y="2278196"/>
            <a:ext cx="1110343" cy="1028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过程性数据留存较好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361577" y="3723394"/>
            <a:ext cx="1916013" cy="17744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</a:rPr>
              <a:t>参考文献分析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缺乏深度</a:t>
            </a:r>
          </a:p>
          <a:p>
            <a:pPr algn="just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67247" y="5666367"/>
            <a:ext cx="1110343" cy="10283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缺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乏突发情况预案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0"/>
                            </p:stCondLst>
                            <p:childTnLst>
                              <p:par>
                                <p:cTn id="1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0"/>
                            </p:stCondLst>
                            <p:childTnLst>
                              <p:par>
                                <p:cTn id="1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000"/>
                            </p:stCondLst>
                            <p:childTnLst>
                              <p:par>
                                <p:cTn id="1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0"/>
                            </p:stCondLst>
                            <p:childTnLst>
                              <p:par>
                                <p:cTn id="2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6000"/>
                            </p:stCondLst>
                            <p:childTnLst>
                              <p:par>
                                <p:cTn id="2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7000"/>
                            </p:stCondLst>
                            <p:childTnLst>
                              <p:par>
                                <p:cTn id="2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9000"/>
                            </p:stCondLst>
                            <p:childTnLst>
                              <p:par>
                                <p:cTn id="2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7" grpId="0" build="p" animBg="1"/>
      <p:bldP spid="9" grpId="0" build="p" animBg="1"/>
      <p:bldP spid="10" grpId="0" build="p" animBg="1"/>
      <p:bldP spid="11" grpId="0" build="p" animBg="1"/>
      <p:bldP spid="13" grpId="0" build="p" animBg="1"/>
      <p:bldP spid="15" grpId="0" build="p" animBg="1"/>
      <p:bldP spid="17" grpId="0" build="p" animBg="1"/>
      <p:bldP spid="18" grpId="0" uiExpand="1" build="p" animBg="1"/>
      <p:bldP spid="24" grpId="0" uiExpand="1" build="p" animBg="1"/>
      <p:bldP spid="25" grpId="0" build="p" animBg="1"/>
      <p:bldP spid="30" grpId="0" animBg="1"/>
      <p:bldP spid="34" grpId="0" uiExpand="1" build="p" animBg="1"/>
      <p:bldP spid="5" grpId="0" animBg="1"/>
      <p:bldP spid="12" grpId="0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1" grpId="0" build="p" animBg="1"/>
      <p:bldP spid="42" grpId="0" build="p" animBg="1"/>
      <p:bldP spid="43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48005" y="1788944"/>
            <a:ext cx="7095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 smtClean="0">
                <a:solidFill>
                  <a:schemeClr val="bg1">
                    <a:lumMod val="85000"/>
                  </a:schemeClr>
                </a:solidFill>
              </a:rPr>
              <a:t>真正的收获</a:t>
            </a:r>
            <a:endParaRPr lang="en-US" altLang="zh-CN" sz="48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dist"/>
            <a:r>
              <a:rPr lang="en-US" altLang="zh-CN" sz="4800" dirty="0" smtClean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altLang="zh-CN" sz="48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altLang="zh-CN" sz="4800" dirty="0" smtClean="0">
                <a:solidFill>
                  <a:schemeClr val="bg1">
                    <a:lumMod val="85000"/>
                  </a:schemeClr>
                </a:solidFill>
              </a:rPr>
              <a:t>eal Treasure</a:t>
            </a:r>
          </a:p>
        </p:txBody>
      </p:sp>
    </p:spTree>
    <p:extLst>
      <p:ext uri="{BB962C8B-B14F-4D97-AF65-F5344CB8AC3E}">
        <p14:creationId xmlns:p14="http://schemas.microsoft.com/office/powerpoint/2010/main" val="2375495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54785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本次的探究活动带给我最大的收获其实并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非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行之有效的科学探究的方法方式抑或是本次探究活动的结果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54188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而是在这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一过程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中体会到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的将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一个微小而飘渺的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创意一点一滴地转化为现实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的充实与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喜悦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7560" y="2757325"/>
            <a:ext cx="1059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而是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那些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视力障碍人士坚忍不拔，顽强乐观的乐观蓬勃的生活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态度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38400" y="2541882"/>
            <a:ext cx="73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他们的生活虽然没有画面，但他们的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内心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充盈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着我们难以想象的绚烂与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奔腾</a:t>
            </a:r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1066156"/>
          </a:xfrm>
          <a:prstGeom prst="rect">
            <a:avLst/>
          </a:prstGeom>
          <a:solidFill>
            <a:schemeClr val="bg1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圆角矩形 4"/>
          <p:cNvSpPr/>
          <p:nvPr/>
        </p:nvSpPr>
        <p:spPr>
          <a:xfrm>
            <a:off x="4905375" y="2162174"/>
            <a:ext cx="2381250" cy="3876675"/>
          </a:xfrm>
          <a:prstGeom prst="round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801100" y="2157410"/>
            <a:ext cx="2381250" cy="3876675"/>
          </a:xfrm>
          <a:prstGeom prst="round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09650" y="2162175"/>
            <a:ext cx="2381250" cy="3876675"/>
          </a:xfrm>
          <a:prstGeom prst="round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1879" y="112049"/>
            <a:ext cx="4968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内容</a:t>
            </a:r>
            <a:r>
              <a:rPr lang="zh-CN" altLang="en-US" sz="3200" b="1" spc="300" dirty="0" smtClean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简介</a:t>
            </a:r>
            <a:endParaRPr lang="en-US" altLang="zh-CN" sz="3200" b="1" spc="300" dirty="0">
              <a:solidFill>
                <a:prstClr val="white">
                  <a:lumMod val="85000"/>
                </a:prstClr>
              </a:solidFill>
              <a:latin typeface="Microsoft YaHei Light"/>
            </a:endParaRPr>
          </a:p>
          <a:p>
            <a:pPr algn="dist"/>
            <a:r>
              <a:rPr lang="en-US" altLang="zh-CN" sz="2400" b="1" spc="300" dirty="0" smtClean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Content Abstract</a:t>
            </a:r>
            <a:endParaRPr lang="en-US" altLang="zh-CN" sz="2400" b="1" spc="300" dirty="0">
              <a:solidFill>
                <a:prstClr val="white">
                  <a:lumMod val="85000"/>
                </a:prstClr>
              </a:solidFill>
              <a:latin typeface="Microsoft YaHei Ligh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9649" y="1634190"/>
            <a:ext cx="238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white">
                    <a:lumMod val="75000"/>
                  </a:prstClr>
                </a:solidFill>
              </a:rPr>
              <a:t>Why ?</a:t>
            </a:r>
            <a:endParaRPr lang="en-US" sz="2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05376" y="1634190"/>
            <a:ext cx="238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white">
                    <a:lumMod val="75000"/>
                  </a:prstClr>
                </a:solidFill>
              </a:rPr>
              <a:t>How ?</a:t>
            </a:r>
            <a:endParaRPr lang="en-US" sz="2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01101" y="1634190"/>
            <a:ext cx="238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white">
                    <a:lumMod val="75000"/>
                  </a:prstClr>
                </a:solidFill>
              </a:rPr>
              <a:t>What ?</a:t>
            </a:r>
            <a:endParaRPr lang="en-US" sz="2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747" y="3126251"/>
            <a:ext cx="23050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研究动机</a:t>
            </a:r>
            <a:endParaRPr lang="en-US" altLang="zh-CN" sz="2400" dirty="0" smtClean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  <a:p>
            <a:pPr algn="ctr"/>
            <a:endParaRPr lang="en-US" altLang="zh-CN" sz="2400" dirty="0" smtClean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  <a:p>
            <a:pPr algn="ctr"/>
            <a:r>
              <a:rPr lang="zh-CN" altLang="en-US" sz="2400" dirty="0" smtClean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一次超市购物的经历如何启发了我的研究</a:t>
            </a:r>
            <a:endParaRPr lang="en-US" altLang="zh-CN" sz="2400" dirty="0" smtClean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43474" y="3073827"/>
            <a:ext cx="23050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研究过程</a:t>
            </a:r>
            <a:endParaRPr lang="en-US" altLang="zh-CN" sz="2400" dirty="0" smtClean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  <a:p>
            <a:pPr algn="ctr"/>
            <a:endParaRPr lang="en-US" altLang="zh-CN" sz="2400" dirty="0" smtClean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  <a:p>
            <a:pPr algn="ctr"/>
            <a:r>
              <a:rPr lang="zh-CN" altLang="en-US" sz="2400" dirty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我是</a:t>
            </a:r>
            <a:r>
              <a:rPr lang="zh-CN" altLang="en-US" sz="2400" dirty="0" smtClean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如何采取科学的方法开展研究的</a:t>
            </a:r>
            <a:endParaRPr lang="en-US" sz="2400" dirty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39199" y="3126251"/>
            <a:ext cx="23050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研究</a:t>
            </a:r>
            <a:r>
              <a:rPr lang="zh-CN" altLang="en-US" sz="2400" dirty="0" smtClean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成果</a:t>
            </a:r>
            <a:endParaRPr lang="en-US" altLang="zh-CN" sz="2400" dirty="0" smtClean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  <a:p>
            <a:pPr algn="ctr"/>
            <a:endParaRPr lang="en-US" sz="2400" dirty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  <a:p>
            <a:pPr algn="ctr"/>
            <a:r>
              <a:rPr lang="zh-CN" altLang="en-US" sz="2400" dirty="0" smtClean="0">
                <a:solidFill>
                  <a:prstClr val="white">
                    <a:lumMod val="75000"/>
                  </a:prstClr>
                </a:solidFill>
                <a:latin typeface="Microsoft YaHei Light"/>
              </a:rPr>
              <a:t>这次研究活动最终得到了什么</a:t>
            </a:r>
            <a:endParaRPr lang="en-US" sz="2400" dirty="0">
              <a:solidFill>
                <a:prstClr val="white">
                  <a:lumMod val="75000"/>
                </a:prstClr>
              </a:solidFill>
              <a:latin typeface="Microsoft YaHei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25" y="2319917"/>
            <a:ext cx="576000" cy="57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00" y="2315866"/>
            <a:ext cx="576000" cy="576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75" y="2315866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08568 0.01991 C 0.10338 0.02454 0.13021 0.02708 0.15833 0.02708 C 0.19036 0.02708 0.21601 0.02454 0.23372 0.01991 L 0.31953 1.11111E-6 " pathEditMode="relative" rAng="0" ptsTypes="AAAAA">
                                      <p:cBhvr>
                                        <p:cTn id="12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13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08581 0.0375 C 0.10364 0.04606 0.1306 0.05069 0.15872 0.05069 C 0.19075 0.05069 0.21654 0.04606 0.23437 0.0375 L 0.32031 3.33333E-6 " pathEditMode="relative" rAng="0" ptsTypes="AAAAA">
                                      <p:cBhvr>
                                        <p:cTn id="1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6" y="252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08568 0.01134 C 0.10338 0.01389 0.13021 0.01528 0.15833 0.01528 C 0.19036 0.01528 0.21601 0.01389 0.23372 0.01134 L 0.31953 -2.22222E-6 " pathEditMode="relative" rAng="0" ptsTypes="AAAAA">
                                      <p:cBhvr>
                                        <p:cTn id="13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764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08411 0.04768 C 0.10169 0.05833 0.12799 0.06435 0.1556 0.06435 C 0.18711 0.06435 0.21224 0.05833 0.22982 0.04768 L 0.31406 3.7037E-7 " pathEditMode="relative" rAng="0" ptsTypes="AAAAA">
                                      <p:cBhvr>
                                        <p:cTn id="13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3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4" grpId="0" animBg="1"/>
      <p:bldP spid="4" grpId="1" animBg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43150"/>
            <a:ext cx="12192000" cy="2733675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310982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 smtClean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The End</a:t>
            </a:r>
            <a:endParaRPr lang="en-US" sz="8800" b="1" spc="600" dirty="0">
              <a:solidFill>
                <a:prstClr val="white">
                  <a:lumMod val="85000"/>
                </a:prstClr>
              </a:solidFill>
              <a:latin typeface="Microsoft YaHei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58350" y="4769048"/>
            <a:ext cx="253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Presented by Vectopia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Studio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2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blinds dir="vert"/>
      </p:transition>
    </mc:Choice>
    <mc:Fallback xmlns="">
      <p:transition spd="slow" advClick="0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408103"/>
            <a:ext cx="12192000" cy="2041795"/>
            <a:chOff x="0" y="291830"/>
            <a:chExt cx="12192000" cy="2041795"/>
          </a:xfrm>
        </p:grpSpPr>
        <p:sp>
          <p:nvSpPr>
            <p:cNvPr id="4" name="文本框 3"/>
            <p:cNvSpPr txBox="1"/>
            <p:nvPr/>
          </p:nvSpPr>
          <p:spPr>
            <a:xfrm>
              <a:off x="0" y="291830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prstClr val="white">
                      <a:lumMod val="85000"/>
                    </a:prstClr>
                  </a:solidFill>
                </a:rPr>
                <a:t>本演示文稿遵循</a:t>
              </a:r>
              <a:r>
                <a:rPr lang="zh-CN" altLang="en-US" sz="2400" b="1" dirty="0">
                  <a:solidFill>
                    <a:prstClr val="white">
                      <a:lumMod val="85000"/>
                    </a:prstClr>
                  </a:solidFill>
                </a:rPr>
                <a:t>署名</a:t>
              </a:r>
              <a:r>
                <a:rPr lang="en-US" altLang="zh-CN" sz="2400" b="1" dirty="0">
                  <a:solidFill>
                    <a:prstClr val="white">
                      <a:lumMod val="85000"/>
                    </a:prstClr>
                  </a:solidFill>
                </a:rPr>
                <a:t>-</a:t>
              </a:r>
              <a:r>
                <a:rPr lang="zh-CN" altLang="en-US" sz="2400" b="1" dirty="0">
                  <a:solidFill>
                    <a:prstClr val="white">
                      <a:lumMod val="85000"/>
                    </a:prstClr>
                  </a:solidFill>
                </a:rPr>
                <a:t>非商业性使用</a:t>
              </a:r>
              <a:r>
                <a:rPr lang="en-US" altLang="zh-CN" sz="2400" b="1" dirty="0">
                  <a:solidFill>
                    <a:prstClr val="white">
                      <a:lumMod val="85000"/>
                    </a:prstClr>
                  </a:solidFill>
                </a:rPr>
                <a:t>-</a:t>
              </a:r>
              <a:r>
                <a:rPr lang="zh-CN" altLang="en-US" sz="2400" b="1" dirty="0">
                  <a:solidFill>
                    <a:prstClr val="white">
                      <a:lumMod val="85000"/>
                    </a:prstClr>
                  </a:solidFill>
                </a:rPr>
                <a:t>禁止演绎 </a:t>
              </a:r>
              <a:r>
                <a:rPr lang="en-US" altLang="zh-CN" sz="2400" b="1" dirty="0">
                  <a:solidFill>
                    <a:prstClr val="white">
                      <a:lumMod val="85000"/>
                    </a:prstClr>
                  </a:solidFill>
                </a:rPr>
                <a:t>4.0 </a:t>
              </a:r>
              <a:r>
                <a:rPr lang="zh-CN" altLang="en-US" sz="2400" b="1" dirty="0">
                  <a:solidFill>
                    <a:prstClr val="white">
                      <a:lumMod val="85000"/>
                    </a:prstClr>
                  </a:solidFill>
                </a:rPr>
                <a:t>许可</a:t>
              </a:r>
              <a:r>
                <a:rPr lang="zh-CN" altLang="en-US" sz="2400" b="1" dirty="0" smtClean="0">
                  <a:solidFill>
                    <a:prstClr val="white">
                      <a:lumMod val="85000"/>
                    </a:prstClr>
                  </a:solidFill>
                </a:rPr>
                <a:t>协议</a:t>
              </a:r>
              <a:r>
                <a:rPr lang="zh-CN" altLang="en-US" sz="2400" b="1" dirty="0">
                  <a:solidFill>
                    <a:prstClr val="white">
                      <a:lumMod val="85000"/>
                    </a:prstClr>
                  </a:solidFill>
                </a:rPr>
                <a:t> </a:t>
              </a:r>
              <a:r>
                <a:rPr lang="en-US" altLang="zh-CN" sz="2400" b="1" dirty="0">
                  <a:solidFill>
                    <a:prstClr val="white">
                      <a:lumMod val="85000"/>
                    </a:prstClr>
                  </a:solidFill>
                </a:rPr>
                <a:t>(</a:t>
              </a:r>
              <a:r>
                <a:rPr lang="en-US" sz="2400" b="1" dirty="0">
                  <a:solidFill>
                    <a:prstClr val="white">
                      <a:lumMod val="85000"/>
                    </a:prstClr>
                  </a:solidFill>
                </a:rPr>
                <a:t>CC BY-NC-ND 4.0)</a:t>
              </a:r>
            </a:p>
            <a:p>
              <a:pPr algn="ctr"/>
              <a:r>
                <a:rPr lang="en-US" sz="2400" b="1" dirty="0" smtClean="0">
                  <a:solidFill>
                    <a:prstClr val="white">
                      <a:lumMod val="85000"/>
                    </a:prstClr>
                  </a:solidFill>
                </a:rPr>
                <a:t>This presentation is licensed under Attribution-</a:t>
              </a:r>
              <a:r>
                <a:rPr lang="en-US" sz="2400" b="1" dirty="0" err="1" smtClean="0">
                  <a:solidFill>
                    <a:prstClr val="white">
                      <a:lumMod val="85000"/>
                    </a:prstClr>
                  </a:solidFill>
                </a:rPr>
                <a:t>NonCommercial</a:t>
              </a:r>
              <a:r>
                <a:rPr lang="en-US" sz="2400" b="1" dirty="0" smtClean="0">
                  <a:solidFill>
                    <a:prstClr val="white">
                      <a:lumMod val="85000"/>
                    </a:prstClr>
                  </a:solidFill>
                </a:rPr>
                <a:t>-</a:t>
              </a:r>
              <a:r>
                <a:rPr lang="en-US" sz="2400" b="1" dirty="0" err="1" smtClean="0">
                  <a:solidFill>
                    <a:prstClr val="white">
                      <a:lumMod val="85000"/>
                    </a:prstClr>
                  </a:solidFill>
                </a:rPr>
                <a:t>NoDerivatives</a:t>
              </a:r>
              <a:r>
                <a:rPr lang="en-US" sz="2400" b="1" dirty="0" smtClean="0">
                  <a:solidFill>
                    <a:prstClr val="white">
                      <a:lumMod val="85000"/>
                    </a:prstClr>
                  </a:solidFill>
                </a:rPr>
                <a:t> </a:t>
              </a:r>
              <a:r>
                <a:rPr lang="en-US" sz="2400" b="1" dirty="0">
                  <a:solidFill>
                    <a:prstClr val="white">
                      <a:lumMod val="85000"/>
                    </a:prstClr>
                  </a:solidFill>
                </a:rPr>
                <a:t>4.0 International (CC BY-NC-ND 4.0)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239267" y="1600199"/>
              <a:ext cx="3713467" cy="733426"/>
              <a:chOff x="3062478" y="1600199"/>
              <a:chExt cx="3713467" cy="73342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478" y="1600200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887" y="1600199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8655" y="1602103"/>
                <a:ext cx="731522" cy="731522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042520" y="1600199"/>
                <a:ext cx="733425" cy="733425"/>
              </a:xfrm>
              <a:prstGeom prst="rect">
                <a:avLst/>
              </a:prstGeom>
            </p:spPr>
          </p:pic>
        </p:grpSp>
      </p:grpSp>
      <p:sp>
        <p:nvSpPr>
          <p:cNvPr id="3" name="文本框 2"/>
          <p:cNvSpPr txBox="1"/>
          <p:nvPr/>
        </p:nvSpPr>
        <p:spPr>
          <a:xfrm>
            <a:off x="0" y="2408103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prstClr val="white">
                    <a:lumMod val="85000"/>
                  </a:prstClr>
                </a:solidFill>
              </a:rPr>
              <a:t>本演示文稿所使用的所有原始材料，包括但不限于图片、图标、字体均已取得其著作权持有者的使用</a:t>
            </a:r>
            <a:r>
              <a:rPr lang="zh-CN" altLang="en-US" sz="2800" dirty="0" smtClean="0">
                <a:solidFill>
                  <a:prstClr val="white">
                    <a:lumMod val="85000"/>
                  </a:prstClr>
                </a:solidFill>
              </a:rPr>
              <a:t>许可</a:t>
            </a:r>
            <a:endParaRPr lang="en-US" altLang="zh-CN" sz="2800" dirty="0" smtClean="0">
              <a:solidFill>
                <a:prstClr val="white">
                  <a:lumMod val="85000"/>
                </a:prstClr>
              </a:solidFill>
            </a:endParaRPr>
          </a:p>
          <a:p>
            <a:pPr algn="ctr"/>
            <a:r>
              <a:rPr lang="en-US" altLang="zh-CN" sz="2800" dirty="0" smtClean="0">
                <a:solidFill>
                  <a:prstClr val="white">
                    <a:lumMod val="85000"/>
                  </a:prstClr>
                </a:solidFill>
              </a:rPr>
              <a:t>Usage of all raw materials in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</a:rPr>
              <a:t>this presentation, including but not limited to pictures, </a:t>
            </a:r>
            <a:r>
              <a:rPr lang="en-US" altLang="zh-CN" sz="2800" dirty="0" smtClean="0">
                <a:solidFill>
                  <a:prstClr val="white">
                    <a:lumMod val="85000"/>
                  </a:prstClr>
                </a:solidFill>
              </a:rPr>
              <a:t>icons, and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</a:rPr>
              <a:t>fonts, </a:t>
            </a:r>
            <a:r>
              <a:rPr lang="en-US" altLang="zh-CN" sz="2800" dirty="0" smtClean="0">
                <a:solidFill>
                  <a:prstClr val="white">
                    <a:lumMod val="85000"/>
                  </a:prstClr>
                </a:solidFill>
              </a:rPr>
              <a:t>has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</a:rPr>
              <a:t>been </a:t>
            </a:r>
            <a:r>
              <a:rPr lang="en-US" altLang="zh-CN" sz="2800" dirty="0" smtClean="0">
                <a:solidFill>
                  <a:prstClr val="white">
                    <a:lumMod val="85000"/>
                  </a:prstClr>
                </a:solidFill>
              </a:rPr>
              <a:t>authorized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</a:rPr>
              <a:t>by </a:t>
            </a:r>
            <a:r>
              <a:rPr lang="en-US" altLang="zh-CN" sz="2800" dirty="0" smtClean="0">
                <a:solidFill>
                  <a:prstClr val="white">
                    <a:lumMod val="85000"/>
                  </a:prstClr>
                </a:solidFill>
              </a:rPr>
              <a:t>the </a:t>
            </a:r>
            <a:r>
              <a:rPr lang="en-US" altLang="zh-CN" sz="2800" dirty="0">
                <a:solidFill>
                  <a:prstClr val="white">
                    <a:lumMod val="85000"/>
                  </a:prstClr>
                </a:solidFill>
              </a:rPr>
              <a:t>copyright </a:t>
            </a:r>
            <a:r>
              <a:rPr lang="en-US" altLang="zh-CN" sz="2800" dirty="0" smtClean="0">
                <a:solidFill>
                  <a:prstClr val="white">
                    <a:lumMod val="85000"/>
                  </a:prstClr>
                </a:solidFill>
              </a:rPr>
              <a:t>holders</a:t>
            </a:r>
            <a:endParaRPr lang="en-US" sz="2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038771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prstClr val="white">
                    <a:lumMod val="85000"/>
                  </a:prstClr>
                </a:solidFill>
              </a:rPr>
              <a:t>Proudly Presented </a:t>
            </a:r>
            <a:r>
              <a:rPr lang="en-US" sz="6600" dirty="0">
                <a:solidFill>
                  <a:prstClr val="white">
                    <a:lumMod val="85000"/>
                  </a:prstClr>
                </a:solidFill>
              </a:rPr>
              <a:t>B</a:t>
            </a:r>
            <a:r>
              <a:rPr lang="en-US" sz="6600" dirty="0" smtClean="0">
                <a:solidFill>
                  <a:prstClr val="white">
                    <a:lumMod val="85000"/>
                  </a:prstClr>
                </a:solidFill>
              </a:rPr>
              <a:t>y </a:t>
            </a:r>
          </a:p>
          <a:p>
            <a:pPr algn="ctr"/>
            <a:r>
              <a:rPr lang="en-US" sz="6600" dirty="0" smtClean="0">
                <a:solidFill>
                  <a:prstClr val="white">
                    <a:lumMod val="85000"/>
                  </a:prstClr>
                </a:solidFill>
                <a:latin typeface="Castellar" panose="020A0402060406010301" pitchFamily="18" charset="0"/>
              </a:rPr>
              <a:t>Vectopia</a:t>
            </a:r>
          </a:p>
          <a:p>
            <a:pPr algn="ctr"/>
            <a:r>
              <a:rPr lang="en-US" sz="2800" i="1" dirty="0" smtClean="0">
                <a:solidFill>
                  <a:prstClr val="white">
                    <a:lumMod val="85000"/>
                  </a:prstClr>
                </a:solidFill>
              </a:rPr>
              <a:t>a professional design studio</a:t>
            </a:r>
            <a:endParaRPr lang="en-US" sz="2800" i="1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0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250"/>
                            </p:stCondLst>
                            <p:childTnLst>
                              <p:par>
                                <p:cTn id="25" presetID="14" presetClass="exit" presetSubtype="1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66950"/>
            <a:ext cx="12192000" cy="2628900"/>
          </a:xfrm>
          <a:prstGeom prst="rect">
            <a:avLst/>
          </a:prstGeom>
          <a:solidFill>
            <a:srgbClr val="00838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41935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研究动机</a:t>
            </a:r>
            <a:endParaRPr lang="en-US" sz="7200" b="1" dirty="0" smtClean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algn="ctr"/>
            <a:r>
              <a:rPr lang="en-US" altLang="zh-CN" sz="4800" b="1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Motivation of Project</a:t>
            </a:r>
            <a:endParaRPr lang="en-US" altLang="zh-CN" sz="48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66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120890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一次</a:t>
            </a:r>
            <a:r>
              <a:rPr lang="zh-CN" altLang="en-US" sz="7200" dirty="0" smtClean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在超市购物的偶然经历</a:t>
            </a:r>
            <a:endParaRPr lang="en-US" altLang="zh-CN" sz="7200" dirty="0" smtClean="0">
              <a:solidFill>
                <a:prstClr val="white">
                  <a:lumMod val="85000"/>
                </a:prstClr>
              </a:solidFill>
              <a:latin typeface="Microsoft YaHei Light"/>
            </a:endParaRPr>
          </a:p>
          <a:p>
            <a:pPr algn="ctr"/>
            <a:r>
              <a:rPr lang="en-US" sz="6600" dirty="0" smtClean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A Coincidence in Supermarket</a:t>
            </a:r>
            <a:endParaRPr lang="en-US" sz="6600" dirty="0">
              <a:solidFill>
                <a:prstClr val="white">
                  <a:lumMod val="85000"/>
                </a:prstClr>
              </a:solidFill>
              <a:latin typeface="Microsoft YaHei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238880"/>
            <a:ext cx="1219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我能为视力障碍人士做些什么</a:t>
            </a:r>
            <a:endParaRPr lang="en-US" altLang="zh-CN" sz="6600" dirty="0" smtClean="0">
              <a:solidFill>
                <a:prstClr val="white">
                  <a:lumMod val="85000"/>
                </a:prstClr>
              </a:solidFill>
              <a:latin typeface="Microsoft YaHei Light"/>
            </a:endParaRPr>
          </a:p>
          <a:p>
            <a:pPr algn="ctr"/>
            <a:r>
              <a:rPr lang="en-US" sz="4800" dirty="0" smtClean="0">
                <a:solidFill>
                  <a:prstClr val="white">
                    <a:lumMod val="85000"/>
                  </a:prstClr>
                </a:solidFill>
                <a:latin typeface="Microsoft YaHei Light"/>
              </a:rPr>
              <a:t>What I can do to assist the visual-disabled</a:t>
            </a:r>
            <a:endParaRPr lang="en-US" sz="4800" dirty="0">
              <a:solidFill>
                <a:prstClr val="white">
                  <a:lumMod val="85000"/>
                </a:prstClr>
              </a:solidFill>
              <a:latin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9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5557" y="330226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据第二次全国残疾人抽样调查数据</a:t>
            </a:r>
            <a:r>
              <a:rPr lang="zh-CN" altLang="en-US" sz="1400" b="1" dirty="0" smtClean="0">
                <a:solidFill>
                  <a:schemeClr val="bg1">
                    <a:lumMod val="85000"/>
                  </a:schemeClr>
                </a:solidFill>
              </a:rPr>
              <a:t>注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推算，中国目前各类残疾人总数为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8296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万人，其中视力障碍人数约为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1233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万人，占残疾人总数的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14.86%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。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18098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注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第二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次全国残疾人抽样调查的标准时间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为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2006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零时。调查由国家统计局、民政部、卫生部和中国残联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等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个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部委组成领导小组统一部署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。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242311743"/>
              </p:ext>
            </p:extLst>
          </p:nvPr>
        </p:nvGraphicFramePr>
        <p:xfrm>
          <a:off x="2562225" y="1116031"/>
          <a:ext cx="7056437" cy="4957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755946" y="1700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视力障碍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47950" y="34099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其他障碍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-0.4689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9" grpId="0">
        <p:bldAsOne/>
      </p:bldGraphic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7091" y="1396769"/>
            <a:ext cx="11317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买完菜，我带着王海萍走进经一路上的超市。乘电梯时，她又遇到了难题。“我老公说这里的电梯是手扶式的，运行太快。我怕不知道什么时候该动脚，一脚踩空发生意外，平时根本不敢上去，只敢在一楼随便转转，买一些常用的东西。”在超市买东西，货签上也没有盲文标识，</a:t>
            </a:r>
            <a:r>
              <a:rPr lang="zh-CN" altLang="en-US" sz="2400" u="sng" dirty="0">
                <a:solidFill>
                  <a:schemeClr val="bg1">
                    <a:lumMod val="75000"/>
                  </a:schemeClr>
                </a:solidFill>
              </a:rPr>
              <a:t>王海萍经常会拿错东西。在陈列着琳琅满目的饼干的货架前，王海萍又开始摸索。摸到大包装的，她的手就绕过去；摸到小包装，就摸摸形状。正在我准备出手相助时，过来一位店员，问她要什么牌子、什么包装。在这位热心店员的帮助下，王海萍顺利才选好两包饼干和一包面包，结了账。“这个店员真是好心哪！在别的商店里，我还被老板当作小偷怀疑过嘞！</a:t>
            </a:r>
            <a:r>
              <a:rPr lang="zh-CN" altLang="en-US" sz="2400" u="sng" dirty="0" smtClean="0">
                <a:solidFill>
                  <a:schemeClr val="bg1">
                    <a:lumMod val="75000"/>
                  </a:schemeClr>
                </a:solidFill>
              </a:rPr>
              <a:t>”</a:t>
            </a:r>
            <a:r>
              <a:rPr lang="zh-CN" altLang="en-US" sz="2400" u="sng" dirty="0">
                <a:solidFill>
                  <a:schemeClr val="bg1">
                    <a:lumMod val="75000"/>
                  </a:schemeClr>
                </a:solidFill>
              </a:rPr>
              <a:t>这</a:t>
            </a:r>
            <a:r>
              <a:rPr lang="zh-CN" altLang="en-US" sz="2400" u="sng" dirty="0" smtClean="0">
                <a:solidFill>
                  <a:schemeClr val="bg1">
                    <a:lumMod val="75000"/>
                  </a:schemeClr>
                </a:solidFill>
              </a:rPr>
              <a:t>一经历让我更加确定，我之前在超市遇到的情景不是偶然。</a:t>
            </a:r>
            <a:endParaRPr lang="zh-CN" altLang="en-US" sz="2400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082" y="2956011"/>
            <a:ext cx="11281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“</a:t>
            </a:r>
            <a:r>
              <a:rPr lang="zh-CN" altLang="en-US" sz="4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我们眼睛虽然看不到，但也应该有快乐的</a:t>
            </a:r>
            <a:r>
              <a:rPr lang="zh-CN" altLang="en-US" sz="400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人生。”</a:t>
            </a:r>
            <a:endParaRPr lang="en-US" sz="4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77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66950"/>
            <a:ext cx="12192000" cy="26289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611904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prstClr val="white">
                    <a:lumMod val="95000"/>
                  </a:prstClr>
                </a:solidFill>
                <a:latin typeface="+mn-ea"/>
              </a:rPr>
              <a:t>研究</a:t>
            </a:r>
            <a:r>
              <a:rPr lang="zh-CN" altLang="en-US" sz="72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方式及过程</a:t>
            </a:r>
            <a:endParaRPr lang="en-US" altLang="zh-CN" sz="7200" b="1" dirty="0" smtClean="0">
              <a:solidFill>
                <a:prstClr val="white">
                  <a:lumMod val="95000"/>
                </a:prstClr>
              </a:solidFill>
              <a:latin typeface="+mn-ea"/>
            </a:endParaRPr>
          </a:p>
          <a:p>
            <a:pPr algn="ctr"/>
            <a:r>
              <a:rPr lang="en-US" sz="4800" b="1" dirty="0" smtClean="0">
                <a:solidFill>
                  <a:prstClr val="white">
                    <a:lumMod val="95000"/>
                  </a:prstClr>
                </a:solidFill>
                <a:latin typeface="+mn-ea"/>
              </a:rPr>
              <a:t>Research Method and Process</a:t>
            </a:r>
            <a:endParaRPr lang="en-US" sz="4800" b="1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375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2000">
              <a:schemeClr val="tx1">
                <a:lumMod val="85000"/>
                <a:lumOff val="15000"/>
              </a:schemeClr>
            </a:gs>
            <a:gs pos="11000">
              <a:schemeClr val="tx1">
                <a:lumMod val="75000"/>
                <a:lumOff val="25000"/>
              </a:schemeClr>
            </a:gs>
            <a:gs pos="69000">
              <a:schemeClr val="tx1">
                <a:lumMod val="95000"/>
                <a:lumOff val="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67497197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232915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6000" spc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获取</a:t>
            </a:r>
            <a:endParaRPr lang="en-US" altLang="zh-CN" sz="6000" spc="6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lvl="0" algn="ctr"/>
            <a:r>
              <a:rPr lang="zh-CN" altLang="en-US" sz="6000" spc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需求</a:t>
            </a:r>
            <a:endParaRPr lang="en-US" sz="6000" spc="6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endParaRPr lang="en-US" sz="6000" spc="600" dirty="0"/>
          </a:p>
        </p:txBody>
      </p:sp>
    </p:spTree>
    <p:extLst>
      <p:ext uri="{BB962C8B-B14F-4D97-AF65-F5344CB8AC3E}">
        <p14:creationId xmlns:p14="http://schemas.microsoft.com/office/powerpoint/2010/main" val="168930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1" grpId="1">
        <p:bldAsOne/>
      </p:bldGraphic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Microsoft YaHei"/>
        <a:cs typeface=""/>
      </a:majorFont>
      <a:minorFont>
        <a:latin typeface="Segoe UI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1009</Words>
  <Application>Microsoft Office PowerPoint</Application>
  <PresentationFormat>宽屏</PresentationFormat>
  <Paragraphs>129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Microsoft YaHei</vt:lpstr>
      <vt:lpstr>Microsoft YaHei Light</vt:lpstr>
      <vt:lpstr>宋体</vt:lpstr>
      <vt:lpstr>Arial</vt:lpstr>
      <vt:lpstr>Calibri</vt:lpstr>
      <vt:lpstr>Calibri Light</vt:lpstr>
      <vt:lpstr>Castellar</vt:lpstr>
      <vt:lpstr>Segoe UI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Wong Zijin</dc:creator>
  <cp:lastModifiedBy>Wong Zijin</cp:lastModifiedBy>
  <cp:revision>57</cp:revision>
  <dcterms:created xsi:type="dcterms:W3CDTF">2018-09-18T04:01:20Z</dcterms:created>
  <dcterms:modified xsi:type="dcterms:W3CDTF">2018-09-19T15:08:31Z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